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Libre Franklin Black"/>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i+E4XMGJEiqOOfD500ova7VXJL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breFranklinBlack-bold.fntdata"/><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font" Target="fonts/LibreFranklinBlack-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3"/>
          <p:cNvSpPr txBox="1"/>
          <p:nvPr>
            <p:ph type="title"/>
          </p:nvPr>
        </p:nvSpPr>
        <p:spPr>
          <a:xfrm>
            <a:off x="1219200" y="365125"/>
            <a:ext cx="9493249" cy="1577975"/>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3"/>
          <p:cNvSpPr txBox="1"/>
          <p:nvPr>
            <p:ph idx="1" type="body"/>
          </p:nvPr>
        </p:nvSpPr>
        <p:spPr>
          <a:xfrm>
            <a:off x="1219200" y="2318032"/>
            <a:ext cx="9493250" cy="3854167"/>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1000"/>
              </a:spcBef>
              <a:spcAft>
                <a:spcPts val="0"/>
              </a:spcAft>
              <a:buClr>
                <a:schemeClr val="dk1"/>
              </a:buClr>
              <a:buSzPts val="1600"/>
              <a:buChar char="•"/>
              <a:defRPr/>
            </a:lvl1pPr>
            <a:lvl2pPr indent="-317500" lvl="1" marL="914400" algn="l">
              <a:lnSpc>
                <a:spcPct val="120000"/>
              </a:lnSpc>
              <a:spcBef>
                <a:spcPts val="500"/>
              </a:spcBef>
              <a:spcAft>
                <a:spcPts val="0"/>
              </a:spcAft>
              <a:buClr>
                <a:schemeClr val="dk1"/>
              </a:buClr>
              <a:buSzPts val="1400"/>
              <a:buChar char="+"/>
              <a:defRPr/>
            </a:lvl2pPr>
            <a:lvl3pPr indent="-317500" lvl="2" marL="1371600" algn="l">
              <a:lnSpc>
                <a:spcPct val="120000"/>
              </a:lnSpc>
              <a:spcBef>
                <a:spcPts val="500"/>
              </a:spcBef>
              <a:spcAft>
                <a:spcPts val="0"/>
              </a:spcAft>
              <a:buClr>
                <a:schemeClr val="dk1"/>
              </a:buClr>
              <a:buSzPts val="1400"/>
              <a:buChar char="•"/>
              <a:defRPr sz="1400"/>
            </a:lvl3pPr>
            <a:lvl4pPr indent="-304800" lvl="3" marL="1828800" algn="l">
              <a:lnSpc>
                <a:spcPct val="120000"/>
              </a:lnSpc>
              <a:spcBef>
                <a:spcPts val="500"/>
              </a:spcBef>
              <a:spcAft>
                <a:spcPts val="0"/>
              </a:spcAft>
              <a:buClr>
                <a:schemeClr val="dk1"/>
              </a:buClr>
              <a:buSzPts val="1200"/>
              <a:buChar char="+"/>
              <a:defRPr sz="1200"/>
            </a:lvl4pPr>
            <a:lvl5pPr indent="-304800" lvl="4" marL="2286000" algn="l">
              <a:lnSpc>
                <a:spcPct val="12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3"/>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2"/>
          <p:cNvSpPr txBox="1"/>
          <p:nvPr>
            <p:ph type="title"/>
          </p:nvPr>
        </p:nvSpPr>
        <p:spPr>
          <a:xfrm>
            <a:off x="1219200" y="365125"/>
            <a:ext cx="9493249" cy="1577975"/>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2"/>
          <p:cNvSpPr txBox="1"/>
          <p:nvPr>
            <p:ph idx="1" type="body"/>
          </p:nvPr>
        </p:nvSpPr>
        <p:spPr>
          <a:xfrm rot="5400000">
            <a:off x="4038742" y="-501510"/>
            <a:ext cx="3854167" cy="949325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2"/>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3"/>
          <p:cNvSpPr txBox="1"/>
          <p:nvPr>
            <p:ph type="title"/>
          </p:nvPr>
        </p:nvSpPr>
        <p:spPr>
          <a:xfrm rot="5400000">
            <a:off x="7529554" y="2200317"/>
            <a:ext cx="5278989" cy="2674301"/>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3"/>
          <p:cNvSpPr txBox="1"/>
          <p:nvPr>
            <p:ph idx="1" type="body"/>
          </p:nvPr>
        </p:nvSpPr>
        <p:spPr>
          <a:xfrm rot="5400000">
            <a:off x="2043954" y="-351585"/>
            <a:ext cx="5322793"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3"/>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3"/>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24"/>
          <p:cNvSpPr txBox="1"/>
          <p:nvPr>
            <p:ph type="ctrTitle"/>
          </p:nvPr>
        </p:nvSpPr>
        <p:spPr>
          <a:xfrm>
            <a:off x="1485900" y="1122362"/>
            <a:ext cx="8609322" cy="3744209"/>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5400"/>
              <a:buFont typeface="Libre Franklin Black"/>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4"/>
          <p:cNvSpPr txBox="1"/>
          <p:nvPr>
            <p:ph idx="1" type="subTitle"/>
          </p:nvPr>
        </p:nvSpPr>
        <p:spPr>
          <a:xfrm>
            <a:off x="1485900" y="5230134"/>
            <a:ext cx="4610100" cy="942065"/>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dk1"/>
              </a:buClr>
              <a:buSzPts val="1600"/>
              <a:buNone/>
              <a:defRPr sz="16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24"/>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4"/>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5"/>
          <p:cNvSpPr txBox="1"/>
          <p:nvPr>
            <p:ph type="title"/>
          </p:nvPr>
        </p:nvSpPr>
        <p:spPr>
          <a:xfrm>
            <a:off x="1219200" y="1368862"/>
            <a:ext cx="9486900" cy="3679656"/>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6000"/>
              <a:buFont typeface="Libre Franklin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5"/>
          <p:cNvSpPr txBox="1"/>
          <p:nvPr>
            <p:ph idx="1" type="body"/>
          </p:nvPr>
        </p:nvSpPr>
        <p:spPr>
          <a:xfrm>
            <a:off x="1219200" y="5318974"/>
            <a:ext cx="9486900" cy="85322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rgbClr val="888888"/>
              </a:buClr>
              <a:buSzPts val="2000"/>
              <a:buNone/>
              <a:defRPr sz="2000">
                <a:solidFill>
                  <a:srgbClr val="888888"/>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5"/>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5"/>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6"/>
          <p:cNvSpPr txBox="1"/>
          <p:nvPr>
            <p:ph type="title"/>
          </p:nvPr>
        </p:nvSpPr>
        <p:spPr>
          <a:xfrm>
            <a:off x="1219200" y="365125"/>
            <a:ext cx="9493249" cy="1577975"/>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6"/>
          <p:cNvSpPr txBox="1"/>
          <p:nvPr>
            <p:ph idx="1" type="body"/>
          </p:nvPr>
        </p:nvSpPr>
        <p:spPr>
          <a:xfrm>
            <a:off x="1219200" y="2168278"/>
            <a:ext cx="4702921" cy="400868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6"/>
          <p:cNvSpPr txBox="1"/>
          <p:nvPr>
            <p:ph idx="2" type="body"/>
          </p:nvPr>
        </p:nvSpPr>
        <p:spPr>
          <a:xfrm>
            <a:off x="6269880" y="2168278"/>
            <a:ext cx="4782699" cy="400868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6"/>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6"/>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7"/>
          <p:cNvSpPr txBox="1"/>
          <p:nvPr>
            <p:ph type="title"/>
          </p:nvPr>
        </p:nvSpPr>
        <p:spPr>
          <a:xfrm>
            <a:off x="1219200" y="365125"/>
            <a:ext cx="9753599" cy="1577975"/>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7"/>
          <p:cNvSpPr txBox="1"/>
          <p:nvPr>
            <p:ph idx="1" type="body"/>
          </p:nvPr>
        </p:nvSpPr>
        <p:spPr>
          <a:xfrm>
            <a:off x="1219201" y="2109789"/>
            <a:ext cx="4507931" cy="837257"/>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000"/>
              <a:buNone/>
              <a:defRPr b="1" sz="2000" cap="none"/>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7"/>
          <p:cNvSpPr txBox="1"/>
          <p:nvPr>
            <p:ph idx="2" type="body"/>
          </p:nvPr>
        </p:nvSpPr>
        <p:spPr>
          <a:xfrm>
            <a:off x="1219201" y="3063530"/>
            <a:ext cx="4507930" cy="312613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7"/>
          <p:cNvSpPr txBox="1"/>
          <p:nvPr>
            <p:ph idx="3" type="body"/>
          </p:nvPr>
        </p:nvSpPr>
        <p:spPr>
          <a:xfrm>
            <a:off x="6464867" y="2109789"/>
            <a:ext cx="4507932" cy="837257"/>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000"/>
              <a:buNone/>
              <a:defRPr b="1" sz="2000" cap="none"/>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7"/>
          <p:cNvSpPr txBox="1"/>
          <p:nvPr>
            <p:ph idx="4" type="body"/>
          </p:nvPr>
        </p:nvSpPr>
        <p:spPr>
          <a:xfrm>
            <a:off x="6464867" y="3063530"/>
            <a:ext cx="4507932" cy="312613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7"/>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8"/>
          <p:cNvSpPr txBox="1"/>
          <p:nvPr>
            <p:ph type="title"/>
          </p:nvPr>
        </p:nvSpPr>
        <p:spPr>
          <a:xfrm>
            <a:off x="1219200" y="365125"/>
            <a:ext cx="9493249" cy="1577975"/>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8"/>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8"/>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9"/>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0"/>
          <p:cNvSpPr txBox="1"/>
          <p:nvPr>
            <p:ph type="title"/>
          </p:nvPr>
        </p:nvSpPr>
        <p:spPr>
          <a:xfrm>
            <a:off x="1219200" y="457200"/>
            <a:ext cx="3776472" cy="2852928"/>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4000"/>
              <a:buFont typeface="Libre Franklin Blac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0"/>
          <p:cNvSpPr txBox="1"/>
          <p:nvPr>
            <p:ph idx="1" type="body"/>
          </p:nvPr>
        </p:nvSpPr>
        <p:spPr>
          <a:xfrm>
            <a:off x="5557582" y="987425"/>
            <a:ext cx="5948618"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1000"/>
              </a:spcBef>
              <a:spcAft>
                <a:spcPts val="0"/>
              </a:spcAft>
              <a:buClr>
                <a:schemeClr val="dk1"/>
              </a:buClr>
              <a:buSzPts val="2400"/>
              <a:buChar char="•"/>
              <a:defRPr sz="2400"/>
            </a:lvl1pPr>
            <a:lvl2pPr indent="-355600" lvl="1" marL="914400" algn="l">
              <a:lnSpc>
                <a:spcPct val="120000"/>
              </a:lnSpc>
              <a:spcBef>
                <a:spcPts val="500"/>
              </a:spcBef>
              <a:spcAft>
                <a:spcPts val="0"/>
              </a:spcAft>
              <a:buClr>
                <a:schemeClr val="dk1"/>
              </a:buClr>
              <a:buSzPts val="2000"/>
              <a:buChar char="+"/>
              <a:defRPr sz="2000"/>
            </a:lvl2pPr>
            <a:lvl3pPr indent="-342900" lvl="2" marL="1371600" algn="l">
              <a:lnSpc>
                <a:spcPct val="120000"/>
              </a:lnSpc>
              <a:spcBef>
                <a:spcPts val="500"/>
              </a:spcBef>
              <a:spcAft>
                <a:spcPts val="0"/>
              </a:spcAft>
              <a:buClr>
                <a:schemeClr val="dk1"/>
              </a:buClr>
              <a:buSzPts val="1800"/>
              <a:buChar char="•"/>
              <a:defRPr sz="1800"/>
            </a:lvl3pPr>
            <a:lvl4pPr indent="-330200" lvl="3" marL="1828800" algn="l">
              <a:lnSpc>
                <a:spcPct val="120000"/>
              </a:lnSpc>
              <a:spcBef>
                <a:spcPts val="500"/>
              </a:spcBef>
              <a:spcAft>
                <a:spcPts val="0"/>
              </a:spcAft>
              <a:buClr>
                <a:schemeClr val="dk1"/>
              </a:buClr>
              <a:buSzPts val="1600"/>
              <a:buChar char="+"/>
              <a:defRPr sz="1600"/>
            </a:lvl4pPr>
            <a:lvl5pPr indent="-330200" lvl="4" marL="2286000" algn="l">
              <a:lnSpc>
                <a:spcPct val="120000"/>
              </a:lnSpc>
              <a:spcBef>
                <a:spcPts val="500"/>
              </a:spcBef>
              <a:spcAft>
                <a:spcPts val="0"/>
              </a:spcAft>
              <a:buClr>
                <a:schemeClr val="dk1"/>
              </a:buClr>
              <a:buSzPts val="160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0"/>
          <p:cNvSpPr txBox="1"/>
          <p:nvPr>
            <p:ph idx="2" type="body"/>
          </p:nvPr>
        </p:nvSpPr>
        <p:spPr>
          <a:xfrm>
            <a:off x="1219200" y="3484210"/>
            <a:ext cx="3768934" cy="238477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0"/>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0"/>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1"/>
          <p:cNvSpPr txBox="1"/>
          <p:nvPr>
            <p:ph type="title"/>
          </p:nvPr>
        </p:nvSpPr>
        <p:spPr>
          <a:xfrm>
            <a:off x="1219200" y="457200"/>
            <a:ext cx="3932349" cy="2852670"/>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rgbClr val="000000"/>
              </a:buClr>
              <a:buSzPts val="4000"/>
              <a:buFont typeface="Libre Franklin Blac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1"/>
          <p:cNvSpPr/>
          <p:nvPr>
            <p:ph idx="2" type="pic"/>
          </p:nvPr>
        </p:nvSpPr>
        <p:spPr>
          <a:xfrm>
            <a:off x="5674810" y="657055"/>
            <a:ext cx="5831389" cy="5515146"/>
          </a:xfrm>
          <a:prstGeom prst="rect">
            <a:avLst/>
          </a:prstGeom>
          <a:noFill/>
          <a:ln>
            <a:noFill/>
          </a:ln>
        </p:spPr>
      </p:sp>
      <p:sp>
        <p:nvSpPr>
          <p:cNvPr id="69" name="Google Shape;69;p31"/>
          <p:cNvSpPr txBox="1"/>
          <p:nvPr>
            <p:ph idx="1" type="body"/>
          </p:nvPr>
        </p:nvSpPr>
        <p:spPr>
          <a:xfrm>
            <a:off x="1219199" y="3484210"/>
            <a:ext cx="3768934" cy="2376840"/>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1"/>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1"/>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1219200" y="365125"/>
            <a:ext cx="9493249" cy="1577975"/>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rgbClr val="000000"/>
              </a:buClr>
              <a:buSzPts val="4000"/>
              <a:buFont typeface="Libre Franklin Black"/>
              <a:buNone/>
              <a:defRPr b="0" i="1" sz="4000" u="none" cap="none" strike="noStrike">
                <a:solidFill>
                  <a:srgbClr val="000000"/>
                </a:solidFill>
                <a:highlight>
                  <a:srgbClr val="FFFF00"/>
                </a:highlight>
                <a:latin typeface="Libre Franklin Black"/>
                <a:ea typeface="Libre Franklin Black"/>
                <a:cs typeface="Libre Franklin Black"/>
                <a:sym typeface="Libre Franklin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1219200" y="2318032"/>
            <a:ext cx="9493250" cy="3854167"/>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Consolas"/>
                <a:ea typeface="Consolas"/>
                <a:cs typeface="Consolas"/>
                <a:sym typeface="Consolas"/>
              </a:defRPr>
            </a:lvl1pPr>
            <a:lvl2pPr indent="-317500" lvl="1" marL="914400" marR="0" rtl="0" algn="l">
              <a:lnSpc>
                <a:spcPct val="120000"/>
              </a:lnSpc>
              <a:spcBef>
                <a:spcPts val="500"/>
              </a:spcBef>
              <a:spcAft>
                <a:spcPts val="0"/>
              </a:spcAft>
              <a:buClr>
                <a:schemeClr val="dk1"/>
              </a:buClr>
              <a:buSzPts val="1400"/>
              <a:buFont typeface="Consolas"/>
              <a:buChar char="+"/>
              <a:defRPr b="0" i="0" sz="1400" u="none" cap="none" strike="noStrike">
                <a:solidFill>
                  <a:schemeClr val="dk1"/>
                </a:solidFill>
                <a:latin typeface="Consolas"/>
                <a:ea typeface="Consolas"/>
                <a:cs typeface="Consolas"/>
                <a:sym typeface="Consolas"/>
              </a:defRPr>
            </a:lvl2pPr>
            <a:lvl3pPr indent="-317500" lvl="2" marL="1371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Consolas"/>
                <a:ea typeface="Consolas"/>
                <a:cs typeface="Consolas"/>
                <a:sym typeface="Consolas"/>
              </a:defRPr>
            </a:lvl3pPr>
            <a:lvl4pPr indent="-304800" lvl="3" marL="1828800" marR="0" rtl="0" algn="l">
              <a:lnSpc>
                <a:spcPct val="120000"/>
              </a:lnSpc>
              <a:spcBef>
                <a:spcPts val="500"/>
              </a:spcBef>
              <a:spcAft>
                <a:spcPts val="0"/>
              </a:spcAft>
              <a:buClr>
                <a:schemeClr val="dk1"/>
              </a:buClr>
              <a:buSzPts val="1200"/>
              <a:buFont typeface="Consolas"/>
              <a:buChar char="+"/>
              <a:defRPr b="0" i="0" sz="1200" u="none" cap="none" strike="noStrike">
                <a:solidFill>
                  <a:schemeClr val="dk1"/>
                </a:solidFill>
                <a:latin typeface="Consolas"/>
                <a:ea typeface="Consolas"/>
                <a:cs typeface="Consolas"/>
                <a:sym typeface="Consolas"/>
              </a:defRPr>
            </a:lvl4pPr>
            <a:lvl5pPr indent="-304800" lvl="4" marL="22860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Consolas"/>
                <a:ea typeface="Consolas"/>
                <a:cs typeface="Consolas"/>
                <a:sym typeface="Consola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olas"/>
                <a:ea typeface="Consolas"/>
                <a:cs typeface="Consolas"/>
                <a:sym typeface="Consola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olas"/>
                <a:ea typeface="Consolas"/>
                <a:cs typeface="Consolas"/>
                <a:sym typeface="Consola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olas"/>
                <a:ea typeface="Consolas"/>
                <a:cs typeface="Consolas"/>
                <a:sym typeface="Consola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olas"/>
                <a:ea typeface="Consolas"/>
                <a:cs typeface="Consolas"/>
                <a:sym typeface="Consolas"/>
              </a:defRPr>
            </a:lvl9pPr>
          </a:lstStyle>
          <a:p/>
        </p:txBody>
      </p:sp>
      <p:sp>
        <p:nvSpPr>
          <p:cNvPr id="8" name="Google Shape;8;p22"/>
          <p:cNvSpPr txBox="1"/>
          <p:nvPr>
            <p:ph idx="10" type="dt"/>
          </p:nvPr>
        </p:nvSpPr>
        <p:spPr>
          <a:xfrm rot="-5400000">
            <a:off x="-1029207" y="4680813"/>
            <a:ext cx="275833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1"/>
                </a:solidFill>
                <a:latin typeface="Consolas"/>
                <a:ea typeface="Consolas"/>
                <a:cs typeface="Consolas"/>
                <a:sym typeface="Consolas"/>
              </a:defRPr>
            </a:lvl1pPr>
            <a:lvl2pPr lvl="1"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2pPr>
            <a:lvl3pPr lvl="2"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3pPr>
            <a:lvl4pPr lvl="3"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4pPr>
            <a:lvl5pPr lvl="4"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5pPr>
            <a:lvl6pPr lvl="5"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6pPr>
            <a:lvl7pPr lvl="6"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7pPr>
            <a:lvl8pPr lvl="7"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8pPr>
            <a:lvl9pPr lvl="8"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9pPr>
          </a:lstStyle>
          <a:p/>
        </p:txBody>
      </p:sp>
      <p:sp>
        <p:nvSpPr>
          <p:cNvPr id="9" name="Google Shape;9;p22"/>
          <p:cNvSpPr txBox="1"/>
          <p:nvPr>
            <p:ph idx="11" type="ftr"/>
          </p:nvPr>
        </p:nvSpPr>
        <p:spPr>
          <a:xfrm>
            <a:off x="661112" y="6356350"/>
            <a:ext cx="55096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1"/>
                </a:solidFill>
                <a:latin typeface="Consolas"/>
                <a:ea typeface="Consolas"/>
                <a:cs typeface="Consolas"/>
                <a:sym typeface="Consolas"/>
              </a:defRPr>
            </a:lvl1pPr>
            <a:lvl2pPr lvl="1"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2pPr>
            <a:lvl3pPr lvl="2"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3pPr>
            <a:lvl4pPr lvl="3"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4pPr>
            <a:lvl5pPr lvl="4"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5pPr>
            <a:lvl6pPr lvl="5"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6pPr>
            <a:lvl7pPr lvl="6"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7pPr>
            <a:lvl8pPr lvl="7"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8pPr>
            <a:lvl9pPr lvl="8" marR="0" rtl="0" algn="l">
              <a:spcBef>
                <a:spcPts val="0"/>
              </a:spcBef>
              <a:spcAft>
                <a:spcPts val="0"/>
              </a:spcAft>
              <a:buSzPts val="1400"/>
              <a:buNone/>
              <a:defRPr b="0" i="0" sz="1800" u="none" cap="none" strike="noStrike">
                <a:solidFill>
                  <a:schemeClr val="dk1"/>
                </a:solidFill>
                <a:latin typeface="Consolas"/>
                <a:ea typeface="Consolas"/>
                <a:cs typeface="Consolas"/>
                <a:sym typeface="Consolas"/>
              </a:defRPr>
            </a:lvl9pPr>
          </a:lstStyle>
          <a:p/>
        </p:txBody>
      </p:sp>
      <p:sp>
        <p:nvSpPr>
          <p:cNvPr id="10" name="Google Shape;10;p22"/>
          <p:cNvSpPr txBox="1"/>
          <p:nvPr>
            <p:ph idx="12" type="sldNum"/>
          </p:nvPr>
        </p:nvSpPr>
        <p:spPr>
          <a:xfrm>
            <a:off x="10905482" y="6356350"/>
            <a:ext cx="111208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Consolas"/>
                <a:ea typeface="Consolas"/>
                <a:cs typeface="Consolas"/>
                <a:sym typeface="Consolas"/>
              </a:defRPr>
            </a:lvl1pPr>
            <a:lvl2pPr indent="0" lvl="1" marL="0" marR="0" rtl="0" algn="r">
              <a:spcBef>
                <a:spcPts val="0"/>
              </a:spcBef>
              <a:buNone/>
              <a:defRPr b="0" i="0" sz="1100" u="none" cap="none" strike="noStrike">
                <a:solidFill>
                  <a:schemeClr val="dk1"/>
                </a:solidFill>
                <a:latin typeface="Consolas"/>
                <a:ea typeface="Consolas"/>
                <a:cs typeface="Consolas"/>
                <a:sym typeface="Consolas"/>
              </a:defRPr>
            </a:lvl2pPr>
            <a:lvl3pPr indent="0" lvl="2" marL="0" marR="0" rtl="0" algn="r">
              <a:spcBef>
                <a:spcPts val="0"/>
              </a:spcBef>
              <a:buNone/>
              <a:defRPr b="0" i="0" sz="1100" u="none" cap="none" strike="noStrike">
                <a:solidFill>
                  <a:schemeClr val="dk1"/>
                </a:solidFill>
                <a:latin typeface="Consolas"/>
                <a:ea typeface="Consolas"/>
                <a:cs typeface="Consolas"/>
                <a:sym typeface="Consolas"/>
              </a:defRPr>
            </a:lvl3pPr>
            <a:lvl4pPr indent="0" lvl="3" marL="0" marR="0" rtl="0" algn="r">
              <a:spcBef>
                <a:spcPts val="0"/>
              </a:spcBef>
              <a:buNone/>
              <a:defRPr b="0" i="0" sz="1100" u="none" cap="none" strike="noStrike">
                <a:solidFill>
                  <a:schemeClr val="dk1"/>
                </a:solidFill>
                <a:latin typeface="Consolas"/>
                <a:ea typeface="Consolas"/>
                <a:cs typeface="Consolas"/>
                <a:sym typeface="Consolas"/>
              </a:defRPr>
            </a:lvl4pPr>
            <a:lvl5pPr indent="0" lvl="4" marL="0" marR="0" rtl="0" algn="r">
              <a:spcBef>
                <a:spcPts val="0"/>
              </a:spcBef>
              <a:buNone/>
              <a:defRPr b="0" i="0" sz="1100" u="none" cap="none" strike="noStrike">
                <a:solidFill>
                  <a:schemeClr val="dk1"/>
                </a:solidFill>
                <a:latin typeface="Consolas"/>
                <a:ea typeface="Consolas"/>
                <a:cs typeface="Consolas"/>
                <a:sym typeface="Consolas"/>
              </a:defRPr>
            </a:lvl5pPr>
            <a:lvl6pPr indent="0" lvl="5" marL="0" marR="0" rtl="0" algn="r">
              <a:spcBef>
                <a:spcPts val="0"/>
              </a:spcBef>
              <a:buNone/>
              <a:defRPr b="0" i="0" sz="1100" u="none" cap="none" strike="noStrike">
                <a:solidFill>
                  <a:schemeClr val="dk1"/>
                </a:solidFill>
                <a:latin typeface="Consolas"/>
                <a:ea typeface="Consolas"/>
                <a:cs typeface="Consolas"/>
                <a:sym typeface="Consolas"/>
              </a:defRPr>
            </a:lvl6pPr>
            <a:lvl7pPr indent="0" lvl="6" marL="0" marR="0" rtl="0" algn="r">
              <a:spcBef>
                <a:spcPts val="0"/>
              </a:spcBef>
              <a:buNone/>
              <a:defRPr b="0" i="0" sz="1100" u="none" cap="none" strike="noStrike">
                <a:solidFill>
                  <a:schemeClr val="dk1"/>
                </a:solidFill>
                <a:latin typeface="Consolas"/>
                <a:ea typeface="Consolas"/>
                <a:cs typeface="Consolas"/>
                <a:sym typeface="Consolas"/>
              </a:defRPr>
            </a:lvl7pPr>
            <a:lvl8pPr indent="0" lvl="7" marL="0" marR="0" rtl="0" algn="r">
              <a:spcBef>
                <a:spcPts val="0"/>
              </a:spcBef>
              <a:buNone/>
              <a:defRPr b="0" i="0" sz="1100" u="none" cap="none" strike="noStrike">
                <a:solidFill>
                  <a:schemeClr val="dk1"/>
                </a:solidFill>
                <a:latin typeface="Consolas"/>
                <a:ea typeface="Consolas"/>
                <a:cs typeface="Consolas"/>
                <a:sym typeface="Consolas"/>
              </a:defRPr>
            </a:lvl8pPr>
            <a:lvl9pPr indent="0" lvl="8" marL="0" marR="0" rtl="0" algn="r">
              <a:spcBef>
                <a:spcPts val="0"/>
              </a:spcBef>
              <a:buNone/>
              <a:defRPr b="0" i="0" sz="1100" u="none" cap="none" strike="noStrike">
                <a:solidFill>
                  <a:schemeClr val="dk1"/>
                </a:solidFill>
                <a:latin typeface="Consolas"/>
                <a:ea typeface="Consolas"/>
                <a:cs typeface="Consolas"/>
                <a:sym typeface="Consolas"/>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22"/>
          <p:cNvGrpSpPr/>
          <p:nvPr/>
        </p:nvGrpSpPr>
        <p:grpSpPr>
          <a:xfrm>
            <a:off x="174436" y="6356005"/>
            <a:ext cx="358083" cy="358083"/>
            <a:chOff x="4135740" y="1745599"/>
            <a:chExt cx="558732" cy="558732"/>
          </a:xfrm>
        </p:grpSpPr>
        <p:grpSp>
          <p:nvGrpSpPr>
            <p:cNvPr id="12" name="Google Shape;12;p22"/>
            <p:cNvGrpSpPr/>
            <p:nvPr/>
          </p:nvGrpSpPr>
          <p:grpSpPr>
            <a:xfrm>
              <a:off x="4135740" y="1745599"/>
              <a:ext cx="558732" cy="558732"/>
              <a:chOff x="1028007" y="1706560"/>
              <a:chExt cx="575710" cy="575710"/>
            </a:xfrm>
          </p:grpSpPr>
          <p:cxnSp>
            <p:nvCxnSpPr>
              <p:cNvPr id="13" name="Google Shape;13;p22"/>
              <p:cNvCxnSpPr/>
              <p:nvPr/>
            </p:nvCxnSpPr>
            <p:spPr>
              <a:xfrm>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cxnSp>
            <p:nvCxnSpPr>
              <p:cNvPr id="14" name="Google Shape;14;p22"/>
              <p:cNvCxnSpPr/>
              <p:nvPr/>
            </p:nvCxnSpPr>
            <p:spPr>
              <a:xfrm rot="-5400000">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grpSp>
        <p:sp>
          <p:nvSpPr>
            <p:cNvPr id="15" name="Google Shape;15;p22"/>
            <p:cNvSpPr/>
            <p:nvPr/>
          </p:nvSpPr>
          <p:spPr>
            <a:xfrm>
              <a:off x="4336389" y="1946248"/>
              <a:ext cx="157434" cy="15743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6.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34.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1.jpg"/><Relationship Id="rId4" Type="http://schemas.openxmlformats.org/officeDocument/2006/relationships/image" Target="../media/image30.png"/><Relationship Id="rId11" Type="http://schemas.openxmlformats.org/officeDocument/2006/relationships/image" Target="../media/image35.png"/><Relationship Id="rId10" Type="http://schemas.openxmlformats.org/officeDocument/2006/relationships/image" Target="../media/image44.png"/><Relationship Id="rId9" Type="http://schemas.openxmlformats.org/officeDocument/2006/relationships/image" Target="../media/image37.png"/><Relationship Id="rId5" Type="http://schemas.openxmlformats.org/officeDocument/2006/relationships/image" Target="../media/image1.png"/><Relationship Id="rId6" Type="http://schemas.openxmlformats.org/officeDocument/2006/relationships/image" Target="../media/image39.png"/><Relationship Id="rId7" Type="http://schemas.openxmlformats.org/officeDocument/2006/relationships/image" Target="../media/image31.png"/><Relationship Id="rId8"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1.jpg"/><Relationship Id="rId4" Type="http://schemas.openxmlformats.org/officeDocument/2006/relationships/image" Target="../media/image30.png"/><Relationship Id="rId9" Type="http://schemas.openxmlformats.org/officeDocument/2006/relationships/image" Target="../media/image42.png"/><Relationship Id="rId5" Type="http://schemas.openxmlformats.org/officeDocument/2006/relationships/image" Target="../media/image1.png"/><Relationship Id="rId6" Type="http://schemas.openxmlformats.org/officeDocument/2006/relationships/image" Target="../media/image47.png"/><Relationship Id="rId7" Type="http://schemas.openxmlformats.org/officeDocument/2006/relationships/image" Target="../media/image46.png"/><Relationship Id="rId8"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0.png"/><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169851" y="975491"/>
            <a:ext cx="11501671" cy="1942172"/>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4400"/>
              <a:buFont typeface="Calibri"/>
              <a:buNone/>
            </a:pPr>
            <a:r>
              <a:rPr b="1" i="0" lang="en-US" sz="4400" u="none" cap="none" strike="noStrike">
                <a:solidFill>
                  <a:srgbClr val="000000"/>
                </a:solidFill>
                <a:highlight>
                  <a:srgbClr val="C0C0C0"/>
                </a:highlight>
                <a:latin typeface="Calibri"/>
                <a:ea typeface="Calibri"/>
                <a:cs typeface="Calibri"/>
                <a:sym typeface="Calibri"/>
              </a:rPr>
              <a:t>VISUAL EMOTION RECOGNITION USING  DEEP NEURAL NETWORKS</a:t>
            </a:r>
            <a:endParaRPr b="0" i="1" sz="4400" u="none" cap="none" strike="noStrike">
              <a:solidFill>
                <a:srgbClr val="000000"/>
              </a:solidFill>
              <a:highlight>
                <a:srgbClr val="C0C0C0"/>
              </a:highlight>
              <a:latin typeface="Libre Franklin Black"/>
              <a:ea typeface="Libre Franklin Black"/>
              <a:cs typeface="Libre Franklin Black"/>
              <a:sym typeface="Libre Franklin Black"/>
            </a:endParaRPr>
          </a:p>
        </p:txBody>
      </p:sp>
      <p:sp>
        <p:nvSpPr>
          <p:cNvPr id="90" name="Google Shape;90;p1"/>
          <p:cNvSpPr txBox="1"/>
          <p:nvPr/>
        </p:nvSpPr>
        <p:spPr>
          <a:xfrm>
            <a:off x="3126010" y="4866010"/>
            <a:ext cx="5807819" cy="158665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4000"/>
              <a:buFont typeface="Arial"/>
              <a:buNone/>
            </a:pPr>
            <a:r>
              <a:rPr b="0" i="0" lang="en-US" sz="4000" u="none" cap="none" strike="noStrike">
                <a:solidFill>
                  <a:srgbClr val="000000"/>
                </a:solidFill>
                <a:latin typeface="Consolas"/>
                <a:ea typeface="Consolas"/>
                <a:cs typeface="Consolas"/>
                <a:sym typeface="Consolas"/>
              </a:rPr>
              <a:t>ALEXANDER ILIEV</a:t>
            </a:r>
            <a:endParaRPr b="0" i="0" sz="4000" u="none" cap="none" strike="noStrike">
              <a:solidFill>
                <a:srgbClr val="000000"/>
              </a:solidFill>
              <a:latin typeface="Consolas"/>
              <a:ea typeface="Consolas"/>
              <a:cs typeface="Consolas"/>
              <a:sym typeface="Consolas"/>
            </a:endParaRPr>
          </a:p>
          <a:p>
            <a:pPr indent="0" lvl="0" marL="0" marR="0" rtl="0" algn="ctr">
              <a:lnSpc>
                <a:spcPct val="90000"/>
              </a:lnSpc>
              <a:spcBef>
                <a:spcPts val="1000"/>
              </a:spcBef>
              <a:spcAft>
                <a:spcPts val="0"/>
              </a:spcAft>
              <a:buClr>
                <a:srgbClr val="000000"/>
              </a:buClr>
              <a:buSzPts val="4000"/>
              <a:buFont typeface="Arial"/>
              <a:buNone/>
            </a:pPr>
            <a:r>
              <a:rPr b="0" i="0" lang="en-US" sz="4000" u="none" cap="none" strike="noStrike">
                <a:solidFill>
                  <a:srgbClr val="000000"/>
                </a:solidFill>
                <a:latin typeface="Consolas"/>
                <a:ea typeface="Consolas"/>
                <a:cs typeface="Consolas"/>
                <a:sym typeface="Consolas"/>
              </a:rPr>
              <a:t>AMEYA MOTE</a:t>
            </a:r>
            <a:endParaRPr b="0" i="0" sz="4000" u="none" cap="none" strike="noStrike">
              <a:solidFill>
                <a:srgbClr val="000000"/>
              </a:solidFill>
              <a:latin typeface="Consolas"/>
              <a:ea typeface="Consolas"/>
              <a:cs typeface="Consolas"/>
              <a:sym typeface="Consolas"/>
            </a:endParaRPr>
          </a:p>
          <a:p>
            <a:pPr indent="0" lvl="0" marL="0" marR="0" rtl="0" algn="l">
              <a:lnSpc>
                <a:spcPct val="120000"/>
              </a:lnSpc>
              <a:spcBef>
                <a:spcPts val="1000"/>
              </a:spcBef>
              <a:spcAft>
                <a:spcPts val="0"/>
              </a:spcAft>
              <a:buClr>
                <a:schemeClr val="dk1"/>
              </a:buClr>
              <a:buSzPts val="4000"/>
              <a:buFont typeface="Arial"/>
              <a:buNone/>
            </a:pPr>
            <a:r>
              <a:t/>
            </a:r>
            <a:endParaRPr b="0" i="0" sz="4000" u="none" cap="none" strike="noStrike">
              <a:solidFill>
                <a:srgbClr val="000000"/>
              </a:solidFill>
              <a:highlight>
                <a:srgbClr val="FFFF00"/>
              </a:highlight>
              <a:latin typeface="Consolas"/>
              <a:ea typeface="Consolas"/>
              <a:cs typeface="Consolas"/>
              <a:sym typeface="Consolas"/>
            </a:endParaRPr>
          </a:p>
        </p:txBody>
      </p:sp>
      <p:pic>
        <p:nvPicPr>
          <p:cNvPr descr="Graphical user interface, application&#10;&#10;Description automatically generated" id="91" name="Google Shape;91;p1"/>
          <p:cNvPicPr preferRelativeResize="0"/>
          <p:nvPr/>
        </p:nvPicPr>
        <p:blipFill rotWithShape="1">
          <a:blip r:embed="rId3">
            <a:alphaModFix/>
          </a:blip>
          <a:srcRect b="0" l="0" r="0" t="0"/>
          <a:stretch/>
        </p:blipFill>
        <p:spPr>
          <a:xfrm>
            <a:off x="4258801" y="3544531"/>
            <a:ext cx="3765395" cy="793304"/>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Text&#10;&#10;Description automatically generated" id="249" name="Google Shape;249;p10"/>
          <p:cNvPicPr preferRelativeResize="0"/>
          <p:nvPr/>
        </p:nvPicPr>
        <p:blipFill rotWithShape="1">
          <a:blip r:embed="rId3">
            <a:alphaModFix/>
          </a:blip>
          <a:srcRect b="0" l="0" r="0" t="0"/>
          <a:stretch/>
        </p:blipFill>
        <p:spPr>
          <a:xfrm>
            <a:off x="140552" y="2128140"/>
            <a:ext cx="3835554" cy="3419475"/>
          </a:xfrm>
          <a:prstGeom prst="rect">
            <a:avLst/>
          </a:prstGeom>
          <a:noFill/>
          <a:ln>
            <a:noFill/>
          </a:ln>
        </p:spPr>
      </p:pic>
      <p:pic>
        <p:nvPicPr>
          <p:cNvPr id="250" name="Google Shape;250;p10"/>
          <p:cNvPicPr preferRelativeResize="0"/>
          <p:nvPr/>
        </p:nvPicPr>
        <p:blipFill rotWithShape="1">
          <a:blip r:embed="rId4">
            <a:alphaModFix/>
          </a:blip>
          <a:srcRect b="0" l="0" r="0" t="0"/>
          <a:stretch/>
        </p:blipFill>
        <p:spPr>
          <a:xfrm>
            <a:off x="4181242" y="2131741"/>
            <a:ext cx="3903855" cy="3412273"/>
          </a:xfrm>
          <a:prstGeom prst="rect">
            <a:avLst/>
          </a:prstGeom>
          <a:noFill/>
          <a:ln>
            <a:noFill/>
          </a:ln>
        </p:spPr>
      </p:pic>
      <p:pic>
        <p:nvPicPr>
          <p:cNvPr descr="Text&#10;&#10;Description automatically generated" id="251" name="Google Shape;251;p10"/>
          <p:cNvPicPr preferRelativeResize="0"/>
          <p:nvPr/>
        </p:nvPicPr>
        <p:blipFill rotWithShape="1">
          <a:blip r:embed="rId5">
            <a:alphaModFix/>
          </a:blip>
          <a:srcRect b="0" l="0" r="0" t="0"/>
          <a:stretch/>
        </p:blipFill>
        <p:spPr>
          <a:xfrm>
            <a:off x="8297320" y="2082838"/>
            <a:ext cx="3681993" cy="3482200"/>
          </a:xfrm>
          <a:prstGeom prst="rect">
            <a:avLst/>
          </a:prstGeom>
          <a:noFill/>
          <a:ln>
            <a:noFill/>
          </a:ln>
        </p:spPr>
      </p:pic>
      <p:sp>
        <p:nvSpPr>
          <p:cNvPr id="252" name="Google Shape;252;p10"/>
          <p:cNvSpPr txBox="1"/>
          <p:nvPr/>
        </p:nvSpPr>
        <p:spPr>
          <a:xfrm>
            <a:off x="929268" y="5780049"/>
            <a:ext cx="1979341" cy="584775"/>
          </a:xfrm>
          <a:prstGeom prst="rect">
            <a:avLst/>
          </a:prstGeom>
          <a:solidFill>
            <a:srgbClr val="BF8D3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onsolas"/>
                <a:ea typeface="Consolas"/>
                <a:cs typeface="Consolas"/>
                <a:sym typeface="Consolas"/>
              </a:rPr>
              <a:t>20 x 20</a:t>
            </a:r>
            <a:endParaRPr/>
          </a:p>
        </p:txBody>
      </p:sp>
      <p:sp>
        <p:nvSpPr>
          <p:cNvPr id="253" name="Google Shape;253;p10"/>
          <p:cNvSpPr txBox="1"/>
          <p:nvPr/>
        </p:nvSpPr>
        <p:spPr>
          <a:xfrm>
            <a:off x="9209048" y="5780049"/>
            <a:ext cx="2509024" cy="584775"/>
          </a:xfrm>
          <a:prstGeom prst="rect">
            <a:avLst/>
          </a:prstGeom>
          <a:solidFill>
            <a:srgbClr val="BF8D3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onsolas"/>
                <a:ea typeface="Consolas"/>
                <a:cs typeface="Consolas"/>
                <a:sym typeface="Consolas"/>
              </a:rPr>
              <a:t>100 x 100</a:t>
            </a:r>
            <a:endParaRPr sz="3200">
              <a:solidFill>
                <a:schemeClr val="dk1"/>
              </a:solidFill>
              <a:latin typeface="Consolas"/>
              <a:ea typeface="Consolas"/>
              <a:cs typeface="Consolas"/>
              <a:sym typeface="Consolas"/>
            </a:endParaRPr>
          </a:p>
        </p:txBody>
      </p:sp>
      <p:sp>
        <p:nvSpPr>
          <p:cNvPr id="254" name="Google Shape;254;p10"/>
          <p:cNvSpPr txBox="1"/>
          <p:nvPr/>
        </p:nvSpPr>
        <p:spPr>
          <a:xfrm>
            <a:off x="5166731" y="5863682"/>
            <a:ext cx="2118731" cy="584775"/>
          </a:xfrm>
          <a:prstGeom prst="rect">
            <a:avLst/>
          </a:prstGeom>
          <a:solidFill>
            <a:srgbClr val="BF8D3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onsolas"/>
                <a:ea typeface="Consolas"/>
                <a:cs typeface="Consolas"/>
                <a:sym typeface="Consolas"/>
              </a:rPr>
              <a:t>50 x 50</a:t>
            </a:r>
            <a:endParaRPr/>
          </a:p>
        </p:txBody>
      </p:sp>
      <p:sp>
        <p:nvSpPr>
          <p:cNvPr id="255" name="Google Shape;255;p10"/>
          <p:cNvSpPr txBox="1"/>
          <p:nvPr/>
        </p:nvSpPr>
        <p:spPr>
          <a:xfrm>
            <a:off x="241609" y="650487"/>
            <a:ext cx="6114585" cy="830997"/>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onsolas"/>
                <a:ea typeface="Consolas"/>
                <a:cs typeface="Consolas"/>
                <a:sym typeface="Consolas"/>
              </a:rPr>
              <a:t>CASE STUDIES:</a:t>
            </a:r>
            <a:endParaRPr/>
          </a:p>
        </p:txBody>
      </p:sp>
      <p:pic>
        <p:nvPicPr>
          <p:cNvPr descr="A picture containing text&#10;&#10;Description automatically generated" id="256" name="Google Shape;256;p10"/>
          <p:cNvPicPr preferRelativeResize="0"/>
          <p:nvPr/>
        </p:nvPicPr>
        <p:blipFill rotWithShape="1">
          <a:blip r:embed="rId6">
            <a:alphaModFix/>
          </a:blip>
          <a:srcRect b="0" l="0" r="0" t="0"/>
          <a:stretch/>
        </p:blipFill>
        <p:spPr>
          <a:xfrm>
            <a:off x="9785660" y="4182"/>
            <a:ext cx="2405875" cy="6792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11"/>
          <p:cNvGrpSpPr/>
          <p:nvPr/>
        </p:nvGrpSpPr>
        <p:grpSpPr>
          <a:xfrm>
            <a:off x="440755" y="1176998"/>
            <a:ext cx="10994383" cy="3515699"/>
            <a:chOff x="2139" y="20550"/>
            <a:chExt cx="10994383" cy="3515699"/>
          </a:xfrm>
        </p:grpSpPr>
        <p:sp>
          <p:nvSpPr>
            <p:cNvPr id="262" name="Google Shape;262;p11"/>
            <p:cNvSpPr/>
            <p:nvPr/>
          </p:nvSpPr>
          <p:spPr>
            <a:xfrm>
              <a:off x="2139" y="20550"/>
              <a:ext cx="1455521" cy="1455521"/>
            </a:xfrm>
            <a:prstGeom prst="ellipse">
              <a:avLst/>
            </a:prstGeom>
            <a:solidFill>
              <a:srgbClr val="9FB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p:nvPr/>
          </p:nvSpPr>
          <p:spPr>
            <a:xfrm>
              <a:off x="307798" y="326210"/>
              <a:ext cx="844202" cy="844202"/>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1"/>
            <p:cNvSpPr/>
            <p:nvPr/>
          </p:nvSpPr>
          <p:spPr>
            <a:xfrm>
              <a:off x="1769558" y="20550"/>
              <a:ext cx="3430871" cy="145552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txBox="1"/>
            <p:nvPr/>
          </p:nvSpPr>
          <p:spPr>
            <a:xfrm>
              <a:off x="1769558" y="20550"/>
              <a:ext cx="3430871" cy="145552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Before conclusions could be made on the performance of the model, it was to be seen how the model reacts to CPU vs GPU.</a:t>
              </a:r>
              <a:endParaRPr/>
            </a:p>
          </p:txBody>
        </p:sp>
        <p:sp>
          <p:nvSpPr>
            <p:cNvPr id="266" name="Google Shape;266;p11"/>
            <p:cNvSpPr/>
            <p:nvPr/>
          </p:nvSpPr>
          <p:spPr>
            <a:xfrm>
              <a:off x="5798233" y="20550"/>
              <a:ext cx="1455521" cy="1455521"/>
            </a:xfrm>
            <a:prstGeom prst="ellipse">
              <a:avLst/>
            </a:prstGeom>
            <a:solidFill>
              <a:srgbClr val="9FB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a:off x="6103892" y="326210"/>
              <a:ext cx="844202" cy="844202"/>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p:nvPr/>
          </p:nvSpPr>
          <p:spPr>
            <a:xfrm>
              <a:off x="7565651" y="20550"/>
              <a:ext cx="3430871" cy="145552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txBox="1"/>
            <p:nvPr/>
          </p:nvSpPr>
          <p:spPr>
            <a:xfrm>
              <a:off x="7565651" y="20550"/>
              <a:ext cx="3430871" cy="145552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This table shows the computation time for each of the system across different image sizes</a:t>
              </a:r>
              <a:endParaRPr/>
            </a:p>
          </p:txBody>
        </p:sp>
        <p:sp>
          <p:nvSpPr>
            <p:cNvPr id="270" name="Google Shape;270;p11"/>
            <p:cNvSpPr/>
            <p:nvPr/>
          </p:nvSpPr>
          <p:spPr>
            <a:xfrm>
              <a:off x="2139" y="2080728"/>
              <a:ext cx="1455521" cy="1455521"/>
            </a:xfrm>
            <a:prstGeom prst="ellipse">
              <a:avLst/>
            </a:prstGeom>
            <a:solidFill>
              <a:srgbClr val="9FB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p:nvPr/>
          </p:nvSpPr>
          <p:spPr>
            <a:xfrm>
              <a:off x="307798" y="2386387"/>
              <a:ext cx="844202" cy="844202"/>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p:nvPr/>
          </p:nvSpPr>
          <p:spPr>
            <a:xfrm>
              <a:off x="1769558" y="2080728"/>
              <a:ext cx="3430871" cy="145552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txBox="1"/>
            <p:nvPr/>
          </p:nvSpPr>
          <p:spPr>
            <a:xfrm>
              <a:off x="1769558" y="2080728"/>
              <a:ext cx="3430871" cy="145552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It can be observed that GPU offers the least computation time across each image.</a:t>
              </a:r>
              <a:endParaRPr/>
            </a:p>
          </p:txBody>
        </p:sp>
        <p:sp>
          <p:nvSpPr>
            <p:cNvPr id="274" name="Google Shape;274;p11"/>
            <p:cNvSpPr/>
            <p:nvPr/>
          </p:nvSpPr>
          <p:spPr>
            <a:xfrm>
              <a:off x="5798233" y="2080728"/>
              <a:ext cx="1455521" cy="1455521"/>
            </a:xfrm>
            <a:prstGeom prst="ellipse">
              <a:avLst/>
            </a:prstGeom>
            <a:solidFill>
              <a:srgbClr val="9FB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6103892" y="2386387"/>
              <a:ext cx="844202" cy="844202"/>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7565651" y="2080728"/>
              <a:ext cx="3430871" cy="145552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txBox="1"/>
            <p:nvPr/>
          </p:nvSpPr>
          <p:spPr>
            <a:xfrm>
              <a:off x="7565651" y="2080728"/>
              <a:ext cx="3430871" cy="145552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Thus going forward, all observations were done with the help of GPU.</a:t>
              </a:r>
              <a:endParaRPr/>
            </a:p>
          </p:txBody>
        </p:sp>
      </p:grpSp>
      <p:sp>
        <p:nvSpPr>
          <p:cNvPr id="278" name="Google Shape;278;p11"/>
          <p:cNvSpPr txBox="1"/>
          <p:nvPr/>
        </p:nvSpPr>
        <p:spPr>
          <a:xfrm>
            <a:off x="204438" y="167267"/>
            <a:ext cx="6114585" cy="830997"/>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onsolas"/>
                <a:ea typeface="Consolas"/>
                <a:cs typeface="Consolas"/>
                <a:sym typeface="Consolas"/>
              </a:rPr>
              <a:t>RESULTS:</a:t>
            </a:r>
            <a:endParaRPr/>
          </a:p>
        </p:txBody>
      </p:sp>
      <p:pic>
        <p:nvPicPr>
          <p:cNvPr descr="A picture containing text&#10;&#10;Description automatically generated" id="279" name="Google Shape;279;p11"/>
          <p:cNvPicPr preferRelativeResize="0"/>
          <p:nvPr/>
        </p:nvPicPr>
        <p:blipFill rotWithShape="1">
          <a:blip r:embed="rId7">
            <a:alphaModFix/>
          </a:blip>
          <a:srcRect b="0" l="0" r="0" t="0"/>
          <a:stretch/>
        </p:blipFill>
        <p:spPr>
          <a:xfrm>
            <a:off x="9785660" y="4182"/>
            <a:ext cx="2405875" cy="679295"/>
          </a:xfrm>
          <a:prstGeom prst="rect">
            <a:avLst/>
          </a:prstGeom>
          <a:noFill/>
          <a:ln>
            <a:noFill/>
          </a:ln>
        </p:spPr>
      </p:pic>
      <p:pic>
        <p:nvPicPr>
          <p:cNvPr id="280" name="Google Shape;280;p11"/>
          <p:cNvPicPr preferRelativeResize="0"/>
          <p:nvPr/>
        </p:nvPicPr>
        <p:blipFill rotWithShape="1">
          <a:blip r:embed="rId8">
            <a:alphaModFix/>
          </a:blip>
          <a:srcRect b="0" l="0" r="0" t="0"/>
          <a:stretch/>
        </p:blipFill>
        <p:spPr>
          <a:xfrm>
            <a:off x="3131285" y="5027806"/>
            <a:ext cx="5093086" cy="1597412"/>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2"/>
          <p:cNvSpPr txBox="1"/>
          <p:nvPr>
            <p:ph idx="1" type="body"/>
          </p:nvPr>
        </p:nvSpPr>
        <p:spPr>
          <a:xfrm>
            <a:off x="262054" y="1667545"/>
            <a:ext cx="7095738" cy="4430313"/>
          </a:xfrm>
          <a:prstGeom prst="rect">
            <a:avLst/>
          </a:prstGeom>
          <a:solidFill>
            <a:srgbClr val="7D9BB8"/>
          </a:solidFill>
          <a:ln>
            <a:noFill/>
          </a:ln>
        </p:spPr>
        <p:txBody>
          <a:bodyPr anchorCtr="0" anchor="t" bIns="45700" lIns="91425" spcFirstLastPara="1" rIns="91425" wrap="square" tIns="45700">
            <a:normAutofit/>
          </a:bodyPr>
          <a:lstStyle/>
          <a:p>
            <a:pPr indent="-101600" lvl="0" marL="228600" rtl="0" algn="l">
              <a:lnSpc>
                <a:spcPct val="120000"/>
              </a:lnSpc>
              <a:spcBef>
                <a:spcPts val="0"/>
              </a:spcBef>
              <a:spcAft>
                <a:spcPts val="0"/>
              </a:spcAft>
              <a:buClr>
                <a:schemeClr val="dk1"/>
              </a:buClr>
              <a:buSzPts val="2000"/>
              <a:buNone/>
            </a:pPr>
            <a:r>
              <a:t/>
            </a: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This image size had the highest computation time with 74 mins.</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ts val="1600"/>
              <a:buNone/>
            </a:pPr>
            <a:r>
              <a:t/>
            </a:r>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Alternatively, it also had the highest test accuracy of all images with ~91% and a train accuracy of 96%</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ts val="1600"/>
              <a:buNone/>
            </a:pPr>
            <a:r>
              <a:t/>
            </a:r>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So, while the model comprises on time, it does not so on accuracy.</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ts val="2000"/>
              <a:buNone/>
            </a:pPr>
            <a:r>
              <a:t/>
            </a:r>
            <a:endParaRPr sz="2000">
              <a:latin typeface="Calibri"/>
              <a:ea typeface="Calibri"/>
              <a:cs typeface="Calibri"/>
              <a:sym typeface="Calibri"/>
            </a:endParaRPr>
          </a:p>
          <a:p>
            <a:pPr indent="-101600" lvl="0" marL="228600" rtl="0" algn="l">
              <a:lnSpc>
                <a:spcPct val="120000"/>
              </a:lnSpc>
              <a:spcBef>
                <a:spcPts val="1000"/>
              </a:spcBef>
              <a:spcAft>
                <a:spcPts val="0"/>
              </a:spcAft>
              <a:buClr>
                <a:schemeClr val="dk1"/>
              </a:buClr>
              <a:buSzPts val="2000"/>
              <a:buNone/>
            </a:pPr>
            <a:r>
              <a:t/>
            </a:r>
            <a:endParaRPr sz="2000">
              <a:latin typeface="Calibri"/>
              <a:ea typeface="Calibri"/>
              <a:cs typeface="Calibri"/>
              <a:sym typeface="Calibri"/>
            </a:endParaRPr>
          </a:p>
        </p:txBody>
      </p:sp>
      <p:sp>
        <p:nvSpPr>
          <p:cNvPr id="286" name="Google Shape;286;p12"/>
          <p:cNvSpPr txBox="1"/>
          <p:nvPr/>
        </p:nvSpPr>
        <p:spPr>
          <a:xfrm>
            <a:off x="195145" y="427462"/>
            <a:ext cx="7304048" cy="830997"/>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onsolas"/>
                <a:ea typeface="Consolas"/>
                <a:cs typeface="Consolas"/>
                <a:sym typeface="Consolas"/>
              </a:rPr>
              <a:t>1. 100x100 Image Size</a:t>
            </a:r>
            <a:endParaRPr sz="1800">
              <a:solidFill>
                <a:schemeClr val="dk1"/>
              </a:solidFill>
              <a:latin typeface="Consolas"/>
              <a:ea typeface="Consolas"/>
              <a:cs typeface="Consolas"/>
              <a:sym typeface="Consolas"/>
            </a:endParaRPr>
          </a:p>
        </p:txBody>
      </p:sp>
      <p:pic>
        <p:nvPicPr>
          <p:cNvPr descr="Chart&#10;&#10;Description automatically generated" id="287" name="Google Shape;287;p12"/>
          <p:cNvPicPr preferRelativeResize="0"/>
          <p:nvPr/>
        </p:nvPicPr>
        <p:blipFill rotWithShape="1">
          <a:blip r:embed="rId3">
            <a:alphaModFix/>
          </a:blip>
          <a:srcRect b="0" l="0" r="0" t="0"/>
          <a:stretch/>
        </p:blipFill>
        <p:spPr>
          <a:xfrm>
            <a:off x="7964294" y="997801"/>
            <a:ext cx="4004217" cy="265073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88" name="Google Shape;288;p12"/>
          <p:cNvPicPr preferRelativeResize="0"/>
          <p:nvPr/>
        </p:nvPicPr>
        <p:blipFill rotWithShape="1">
          <a:blip r:embed="rId4">
            <a:alphaModFix/>
          </a:blip>
          <a:srcRect b="0" l="0" r="0" t="0"/>
          <a:stretch/>
        </p:blipFill>
        <p:spPr>
          <a:xfrm>
            <a:off x="7964062" y="4036277"/>
            <a:ext cx="3967511" cy="265120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A picture containing text&#10;&#10;Description automatically generated" id="289" name="Google Shape;289;p12"/>
          <p:cNvPicPr preferRelativeResize="0"/>
          <p:nvPr/>
        </p:nvPicPr>
        <p:blipFill rotWithShape="1">
          <a:blip r:embed="rId5">
            <a:alphaModFix/>
          </a:blip>
          <a:srcRect b="0" l="0" r="0" t="0"/>
          <a:stretch/>
        </p:blipFill>
        <p:spPr>
          <a:xfrm>
            <a:off x="9785660" y="4182"/>
            <a:ext cx="2405875" cy="6792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3"/>
          <p:cNvSpPr txBox="1"/>
          <p:nvPr>
            <p:ph idx="1" type="body"/>
          </p:nvPr>
        </p:nvSpPr>
        <p:spPr>
          <a:xfrm>
            <a:off x="262054" y="1667545"/>
            <a:ext cx="7095738" cy="4430313"/>
          </a:xfrm>
          <a:prstGeom prst="rect">
            <a:avLst/>
          </a:prstGeom>
          <a:solidFill>
            <a:srgbClr val="7D9BB8"/>
          </a:solidFill>
          <a:ln>
            <a:noFill/>
          </a:ln>
        </p:spPr>
        <p:txBody>
          <a:bodyPr anchorCtr="0" anchor="t" bIns="45700" lIns="91425" spcFirstLastPara="1" rIns="91425" wrap="square" tIns="45700">
            <a:normAutofit fontScale="92500"/>
          </a:bodyPr>
          <a:lstStyle/>
          <a:p>
            <a:pPr indent="-111125" lvl="0" marL="228600" rtl="0" algn="l">
              <a:lnSpc>
                <a:spcPct val="120000"/>
              </a:lnSpc>
              <a:spcBef>
                <a:spcPts val="0"/>
              </a:spcBef>
              <a:spcAft>
                <a:spcPts val="0"/>
              </a:spcAft>
              <a:buClr>
                <a:schemeClr val="dk1"/>
              </a:buClr>
              <a:buSzPct val="100000"/>
              <a:buNone/>
            </a:pPr>
            <a:r>
              <a:t/>
            </a: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Confusion matrix helps us to understand how well does the model differentiate between different emotions in terms of correlation</a:t>
            </a:r>
            <a:br>
              <a:rPr lang="en-US"/>
            </a:b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The low numbers on the matrix are evident to the fact that model easily distinguishes between different emotions.</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100000"/>
              <a:buNone/>
            </a:pPr>
            <a:r>
              <a:t/>
            </a:r>
            <a:endParaRPr/>
          </a:p>
          <a:p>
            <a:pPr indent="-228600"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The model can also identify each emotion separately. Although a slight change can be seen for the Fear emotion.</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80000"/>
              <a:buNone/>
            </a:pPr>
            <a:br>
              <a:rPr lang="en-US"/>
            </a:br>
            <a:endParaRPr sz="2000">
              <a:latin typeface="Calibri"/>
              <a:ea typeface="Calibri"/>
              <a:cs typeface="Calibri"/>
              <a:sym typeface="Calibri"/>
            </a:endParaRPr>
          </a:p>
        </p:txBody>
      </p:sp>
      <p:sp>
        <p:nvSpPr>
          <p:cNvPr id="295" name="Google Shape;295;p13"/>
          <p:cNvSpPr txBox="1"/>
          <p:nvPr/>
        </p:nvSpPr>
        <p:spPr>
          <a:xfrm>
            <a:off x="195145" y="427462"/>
            <a:ext cx="7304048" cy="830997"/>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onsolas"/>
                <a:ea typeface="Consolas"/>
                <a:cs typeface="Consolas"/>
                <a:sym typeface="Consolas"/>
              </a:rPr>
              <a:t>100x100 Image Size</a:t>
            </a:r>
            <a:endParaRPr sz="1800">
              <a:solidFill>
                <a:schemeClr val="dk1"/>
              </a:solidFill>
              <a:latin typeface="Consolas"/>
              <a:ea typeface="Consolas"/>
              <a:cs typeface="Consolas"/>
              <a:sym typeface="Consolas"/>
            </a:endParaRPr>
          </a:p>
        </p:txBody>
      </p:sp>
      <p:pic>
        <p:nvPicPr>
          <p:cNvPr descr="A picture containing text&#10;&#10;Description automatically generated" id="296" name="Google Shape;296;p13"/>
          <p:cNvPicPr preferRelativeResize="0"/>
          <p:nvPr/>
        </p:nvPicPr>
        <p:blipFill rotWithShape="1">
          <a:blip r:embed="rId3">
            <a:alphaModFix/>
          </a:blip>
          <a:srcRect b="0" l="0" r="0" t="0"/>
          <a:stretch/>
        </p:blipFill>
        <p:spPr>
          <a:xfrm>
            <a:off x="9785660" y="4182"/>
            <a:ext cx="2405875" cy="679295"/>
          </a:xfrm>
          <a:prstGeom prst="rect">
            <a:avLst/>
          </a:prstGeom>
          <a:noFill/>
          <a:ln>
            <a:noFill/>
          </a:ln>
        </p:spPr>
      </p:pic>
      <p:pic>
        <p:nvPicPr>
          <p:cNvPr descr="Calendar&#10;&#10;Description automatically generated" id="297" name="Google Shape;297;p13"/>
          <p:cNvPicPr preferRelativeResize="0"/>
          <p:nvPr/>
        </p:nvPicPr>
        <p:blipFill rotWithShape="1">
          <a:blip r:embed="rId4">
            <a:alphaModFix/>
          </a:blip>
          <a:srcRect b="0" l="0" r="0" t="0"/>
          <a:stretch/>
        </p:blipFill>
        <p:spPr>
          <a:xfrm>
            <a:off x="7439722" y="1663506"/>
            <a:ext cx="4755996" cy="36703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4"/>
          <p:cNvSpPr txBox="1"/>
          <p:nvPr>
            <p:ph idx="1" type="body"/>
          </p:nvPr>
        </p:nvSpPr>
        <p:spPr>
          <a:xfrm>
            <a:off x="262054" y="1667545"/>
            <a:ext cx="7095738" cy="4430313"/>
          </a:xfrm>
          <a:prstGeom prst="rect">
            <a:avLst/>
          </a:prstGeom>
          <a:solidFill>
            <a:srgbClr val="BF8D3D"/>
          </a:solidFill>
          <a:ln>
            <a:noFill/>
          </a:ln>
        </p:spPr>
        <p:txBody>
          <a:bodyPr anchorCtr="0" anchor="t" bIns="45700" lIns="91425" spcFirstLastPara="1" rIns="91425" wrap="square" tIns="45700">
            <a:normAutofit fontScale="85000" lnSpcReduction="20000"/>
          </a:bodyPr>
          <a:lstStyle/>
          <a:p>
            <a:pPr indent="-120650" lvl="0" marL="228600" rtl="0" algn="l">
              <a:lnSpc>
                <a:spcPct val="120000"/>
              </a:lnSpc>
              <a:spcBef>
                <a:spcPts val="0"/>
              </a:spcBef>
              <a:spcAft>
                <a:spcPts val="0"/>
              </a:spcAft>
              <a:buClr>
                <a:schemeClr val="dk1"/>
              </a:buClr>
              <a:buSzPct val="100000"/>
              <a:buNone/>
            </a:pPr>
            <a:r>
              <a:t/>
            </a: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This image size has the computation time of 55 minutes.</a:t>
            </a:r>
            <a:endParaRPr/>
          </a:p>
          <a:p>
            <a:pPr indent="0" lvl="0" marL="0" rtl="0" algn="l">
              <a:lnSpc>
                <a:spcPct val="120000"/>
              </a:lnSpc>
              <a:spcBef>
                <a:spcPts val="1000"/>
              </a:spcBef>
              <a:spcAft>
                <a:spcPts val="0"/>
              </a:spcAft>
              <a:buClr>
                <a:schemeClr val="dk1"/>
              </a:buClr>
              <a:buSzPct val="80000"/>
              <a:buNone/>
            </a:pPr>
            <a:br>
              <a:rPr lang="en-US"/>
            </a:b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It achieved a test accuracy of 87% and a train accuracy of 94%</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80000"/>
              <a:buNone/>
            </a:pPr>
            <a:br>
              <a:rPr lang="en-US"/>
            </a:b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The model performed better for 50x50 than 100x100 in terms of computation time while also not comprising much on accuracy</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80000"/>
              <a:buNone/>
            </a:pPr>
            <a:br>
              <a:rPr lang="en-US"/>
            </a:b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80000"/>
              <a:buNone/>
            </a:pPr>
            <a:br>
              <a:rPr lang="en-US"/>
            </a:br>
            <a:endParaRPr sz="2000">
              <a:latin typeface="Calibri"/>
              <a:ea typeface="Calibri"/>
              <a:cs typeface="Calibri"/>
              <a:sym typeface="Calibri"/>
            </a:endParaRPr>
          </a:p>
        </p:txBody>
      </p:sp>
      <p:sp>
        <p:nvSpPr>
          <p:cNvPr id="303" name="Google Shape;303;p14"/>
          <p:cNvSpPr txBox="1"/>
          <p:nvPr/>
        </p:nvSpPr>
        <p:spPr>
          <a:xfrm>
            <a:off x="195145" y="427462"/>
            <a:ext cx="7304048" cy="830997"/>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onsolas"/>
                <a:ea typeface="Consolas"/>
                <a:cs typeface="Consolas"/>
                <a:sym typeface="Consolas"/>
              </a:rPr>
              <a:t>2. 50x50 Image Size</a:t>
            </a:r>
            <a:endParaRPr sz="1800">
              <a:solidFill>
                <a:schemeClr val="dk1"/>
              </a:solidFill>
              <a:latin typeface="Consolas"/>
              <a:ea typeface="Consolas"/>
              <a:cs typeface="Consolas"/>
              <a:sym typeface="Consolas"/>
            </a:endParaRPr>
          </a:p>
        </p:txBody>
      </p:sp>
      <p:pic>
        <p:nvPicPr>
          <p:cNvPr descr="A picture containing text&#10;&#10;Description automatically generated" id="304" name="Google Shape;304;p14"/>
          <p:cNvPicPr preferRelativeResize="0"/>
          <p:nvPr/>
        </p:nvPicPr>
        <p:blipFill rotWithShape="1">
          <a:blip r:embed="rId3">
            <a:alphaModFix/>
          </a:blip>
          <a:srcRect b="0" l="0" r="0" t="0"/>
          <a:stretch/>
        </p:blipFill>
        <p:spPr>
          <a:xfrm>
            <a:off x="9785660" y="4182"/>
            <a:ext cx="2405875" cy="679295"/>
          </a:xfrm>
          <a:prstGeom prst="rect">
            <a:avLst/>
          </a:prstGeom>
          <a:noFill/>
          <a:ln>
            <a:noFill/>
          </a:ln>
        </p:spPr>
      </p:pic>
      <p:pic>
        <p:nvPicPr>
          <p:cNvPr descr="Chart&#10;&#10;Description automatically generated" id="305" name="Google Shape;305;p14"/>
          <p:cNvPicPr preferRelativeResize="0"/>
          <p:nvPr/>
        </p:nvPicPr>
        <p:blipFill rotWithShape="1">
          <a:blip r:embed="rId4">
            <a:alphaModFix/>
          </a:blip>
          <a:srcRect b="0" l="0" r="0" t="0"/>
          <a:stretch/>
        </p:blipFill>
        <p:spPr>
          <a:xfrm>
            <a:off x="7960577" y="939490"/>
            <a:ext cx="3732870" cy="248858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06" name="Google Shape;306;p14"/>
          <p:cNvPicPr preferRelativeResize="0"/>
          <p:nvPr/>
        </p:nvPicPr>
        <p:blipFill rotWithShape="1">
          <a:blip r:embed="rId5">
            <a:alphaModFix/>
          </a:blip>
          <a:srcRect b="0" l="0" r="0" t="0"/>
          <a:stretch/>
        </p:blipFill>
        <p:spPr>
          <a:xfrm>
            <a:off x="7961274" y="3960077"/>
            <a:ext cx="3842989" cy="25527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5"/>
          <p:cNvSpPr txBox="1"/>
          <p:nvPr>
            <p:ph idx="1" type="body"/>
          </p:nvPr>
        </p:nvSpPr>
        <p:spPr>
          <a:xfrm>
            <a:off x="262054" y="1816228"/>
            <a:ext cx="7095738" cy="4430313"/>
          </a:xfrm>
          <a:prstGeom prst="rect">
            <a:avLst/>
          </a:prstGeom>
          <a:solidFill>
            <a:srgbClr val="BF8D3D"/>
          </a:solidFill>
          <a:ln>
            <a:noFill/>
          </a:ln>
        </p:spPr>
        <p:txBody>
          <a:bodyPr anchorCtr="0" anchor="t" bIns="45700" lIns="91425" spcFirstLastPara="1" rIns="91425" wrap="square" tIns="45700">
            <a:normAutofit lnSpcReduction="10000"/>
          </a:bodyPr>
          <a:lstStyle/>
          <a:p>
            <a:pPr indent="-101600" lvl="0" marL="228600" rtl="0" algn="l">
              <a:lnSpc>
                <a:spcPct val="120000"/>
              </a:lnSpc>
              <a:spcBef>
                <a:spcPts val="0"/>
              </a:spcBef>
              <a:spcAft>
                <a:spcPts val="0"/>
              </a:spcAft>
              <a:buClr>
                <a:schemeClr val="dk1"/>
              </a:buClr>
              <a:buSzPts val="2000"/>
              <a:buNone/>
            </a:pPr>
            <a:r>
              <a:t/>
            </a: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Looking at the confusion matrix, it can be said that as the image size decreases, the model starts finding it difficult to classify emotions</a:t>
            </a:r>
            <a:br>
              <a:rPr lang="en-US"/>
            </a:b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Although slightly, happiness and surprise is not as easily recognised by the model compared to other emotions </a:t>
            </a:r>
            <a:br>
              <a:rPr lang="en-US"/>
            </a:b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The model is able to differentiate each emotion from other emotions easily.</a:t>
            </a:r>
            <a:br>
              <a:rPr lang="en-US"/>
            </a:br>
            <a:endParaRPr sz="2000">
              <a:latin typeface="Calibri"/>
              <a:ea typeface="Calibri"/>
              <a:cs typeface="Calibri"/>
              <a:sym typeface="Calibri"/>
            </a:endParaRPr>
          </a:p>
        </p:txBody>
      </p:sp>
      <p:sp>
        <p:nvSpPr>
          <p:cNvPr id="312" name="Google Shape;312;p15"/>
          <p:cNvSpPr txBox="1"/>
          <p:nvPr/>
        </p:nvSpPr>
        <p:spPr>
          <a:xfrm>
            <a:off x="195145" y="427462"/>
            <a:ext cx="7304048" cy="830997"/>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onsolas"/>
                <a:ea typeface="Consolas"/>
                <a:cs typeface="Consolas"/>
                <a:sym typeface="Consolas"/>
              </a:rPr>
              <a:t>50x50 Image Size</a:t>
            </a:r>
            <a:endParaRPr sz="1800">
              <a:solidFill>
                <a:schemeClr val="dk1"/>
              </a:solidFill>
              <a:latin typeface="Consolas"/>
              <a:ea typeface="Consolas"/>
              <a:cs typeface="Consolas"/>
              <a:sym typeface="Consolas"/>
            </a:endParaRPr>
          </a:p>
        </p:txBody>
      </p:sp>
      <p:pic>
        <p:nvPicPr>
          <p:cNvPr descr="A picture containing text&#10;&#10;Description automatically generated" id="313" name="Google Shape;313;p15"/>
          <p:cNvPicPr preferRelativeResize="0"/>
          <p:nvPr/>
        </p:nvPicPr>
        <p:blipFill rotWithShape="1">
          <a:blip r:embed="rId3">
            <a:alphaModFix/>
          </a:blip>
          <a:srcRect b="0" l="0" r="0" t="0"/>
          <a:stretch/>
        </p:blipFill>
        <p:spPr>
          <a:xfrm>
            <a:off x="9785660" y="4182"/>
            <a:ext cx="2405875" cy="679295"/>
          </a:xfrm>
          <a:prstGeom prst="rect">
            <a:avLst/>
          </a:prstGeom>
          <a:noFill/>
          <a:ln>
            <a:noFill/>
          </a:ln>
        </p:spPr>
      </p:pic>
      <p:pic>
        <p:nvPicPr>
          <p:cNvPr descr="Calendar&#10;&#10;Description automatically generated" id="314" name="Google Shape;314;p15"/>
          <p:cNvPicPr preferRelativeResize="0"/>
          <p:nvPr/>
        </p:nvPicPr>
        <p:blipFill rotWithShape="1">
          <a:blip r:embed="rId4">
            <a:alphaModFix/>
          </a:blip>
          <a:srcRect b="0" l="0" r="0" t="0"/>
          <a:stretch/>
        </p:blipFill>
        <p:spPr>
          <a:xfrm>
            <a:off x="7582365" y="2155438"/>
            <a:ext cx="4405661" cy="294671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6"/>
          <p:cNvSpPr txBox="1"/>
          <p:nvPr>
            <p:ph idx="1" type="body"/>
          </p:nvPr>
        </p:nvSpPr>
        <p:spPr>
          <a:xfrm>
            <a:off x="262054" y="1667545"/>
            <a:ext cx="7095738" cy="4430313"/>
          </a:xfrm>
          <a:prstGeom prst="rect">
            <a:avLst/>
          </a:prstGeom>
          <a:solidFill>
            <a:srgbClr val="6A9668"/>
          </a:solidFill>
          <a:ln>
            <a:noFill/>
          </a:ln>
        </p:spPr>
        <p:txBody>
          <a:bodyPr anchorCtr="0" anchor="t" bIns="45700" lIns="91425" spcFirstLastPara="1" rIns="91425" wrap="square" tIns="45700">
            <a:normAutofit fontScale="92500" lnSpcReduction="20000"/>
          </a:bodyPr>
          <a:lstStyle/>
          <a:p>
            <a:pPr indent="-120650" lvl="0" marL="228600" rtl="0" algn="l">
              <a:lnSpc>
                <a:spcPct val="120000"/>
              </a:lnSpc>
              <a:spcBef>
                <a:spcPts val="0"/>
              </a:spcBef>
              <a:spcAft>
                <a:spcPts val="0"/>
              </a:spcAft>
              <a:buClr>
                <a:schemeClr val="dk1"/>
              </a:buClr>
              <a:buSzPct val="100000"/>
              <a:buNone/>
            </a:pPr>
            <a:r>
              <a:t/>
            </a:r>
            <a:endParaRPr sz="2000">
              <a:latin typeface="Calibri"/>
              <a:ea typeface="Calibri"/>
              <a:cs typeface="Calibri"/>
              <a:sym typeface="Calibri"/>
            </a:endParaRPr>
          </a:p>
          <a:p>
            <a:pPr indent="-238125"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This image size has the computation time of 55 minutes.</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80000"/>
              <a:buNone/>
            </a:pPr>
            <a:br>
              <a:rPr lang="en-US"/>
            </a:br>
            <a:endParaRPr sz="2000">
              <a:latin typeface="Calibri"/>
              <a:ea typeface="Calibri"/>
              <a:cs typeface="Calibri"/>
              <a:sym typeface="Calibri"/>
            </a:endParaRPr>
          </a:p>
          <a:p>
            <a:pPr indent="-238125"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It achieved a test accuracy of 72% and a train accuracy of 78%</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80000"/>
              <a:buNone/>
            </a:pPr>
            <a:br>
              <a:rPr lang="en-US"/>
            </a:br>
            <a:endParaRPr sz="2000">
              <a:latin typeface="Calibri"/>
              <a:ea typeface="Calibri"/>
              <a:cs typeface="Calibri"/>
              <a:sym typeface="Calibri"/>
            </a:endParaRPr>
          </a:p>
          <a:p>
            <a:pPr indent="-238125"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The model performed better for 50x50 than 100x100 in terms of computation time while also not comprising much on accuracy</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80000"/>
              <a:buNone/>
            </a:pPr>
            <a:br>
              <a:rPr lang="en-US"/>
            </a:b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80000"/>
              <a:buNone/>
            </a:pPr>
            <a:br>
              <a:rPr lang="en-US"/>
            </a:br>
            <a:endParaRPr sz="2000">
              <a:latin typeface="Calibri"/>
              <a:ea typeface="Calibri"/>
              <a:cs typeface="Calibri"/>
              <a:sym typeface="Calibri"/>
            </a:endParaRPr>
          </a:p>
        </p:txBody>
      </p:sp>
      <p:sp>
        <p:nvSpPr>
          <p:cNvPr id="320" name="Google Shape;320;p16"/>
          <p:cNvSpPr txBox="1"/>
          <p:nvPr/>
        </p:nvSpPr>
        <p:spPr>
          <a:xfrm>
            <a:off x="195145" y="427462"/>
            <a:ext cx="7304048" cy="830997"/>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onsolas"/>
                <a:ea typeface="Consolas"/>
                <a:cs typeface="Consolas"/>
                <a:sym typeface="Consolas"/>
              </a:rPr>
              <a:t>3. 20x20 Image Size</a:t>
            </a:r>
            <a:endParaRPr sz="1800">
              <a:solidFill>
                <a:schemeClr val="dk1"/>
              </a:solidFill>
              <a:latin typeface="Consolas"/>
              <a:ea typeface="Consolas"/>
              <a:cs typeface="Consolas"/>
              <a:sym typeface="Consolas"/>
            </a:endParaRPr>
          </a:p>
        </p:txBody>
      </p:sp>
      <p:pic>
        <p:nvPicPr>
          <p:cNvPr descr="A picture containing text&#10;&#10;Description automatically generated" id="321" name="Google Shape;321;p16"/>
          <p:cNvPicPr preferRelativeResize="0"/>
          <p:nvPr/>
        </p:nvPicPr>
        <p:blipFill rotWithShape="1">
          <a:blip r:embed="rId3">
            <a:alphaModFix/>
          </a:blip>
          <a:srcRect b="0" l="0" r="0" t="0"/>
          <a:stretch/>
        </p:blipFill>
        <p:spPr>
          <a:xfrm>
            <a:off x="9785660" y="4182"/>
            <a:ext cx="2405875" cy="679295"/>
          </a:xfrm>
          <a:prstGeom prst="rect">
            <a:avLst/>
          </a:prstGeom>
          <a:noFill/>
          <a:ln>
            <a:noFill/>
          </a:ln>
        </p:spPr>
      </p:pic>
      <p:pic>
        <p:nvPicPr>
          <p:cNvPr descr="Chart&#10;&#10;Description automatically generated" id="322" name="Google Shape;322;p16"/>
          <p:cNvPicPr preferRelativeResize="0"/>
          <p:nvPr/>
        </p:nvPicPr>
        <p:blipFill rotWithShape="1">
          <a:blip r:embed="rId4">
            <a:alphaModFix/>
          </a:blip>
          <a:srcRect b="0" l="0" r="0" t="0"/>
          <a:stretch/>
        </p:blipFill>
        <p:spPr>
          <a:xfrm>
            <a:off x="7700846" y="1014064"/>
            <a:ext cx="4159404" cy="278548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Chart&#10;&#10;Description automatically generated" id="323" name="Google Shape;323;p16"/>
          <p:cNvPicPr preferRelativeResize="0"/>
          <p:nvPr/>
        </p:nvPicPr>
        <p:blipFill rotWithShape="1">
          <a:blip r:embed="rId5">
            <a:alphaModFix/>
          </a:blip>
          <a:srcRect b="0" l="0" r="0" t="0"/>
          <a:stretch/>
        </p:blipFill>
        <p:spPr>
          <a:xfrm>
            <a:off x="7738018" y="4071357"/>
            <a:ext cx="4122233" cy="267396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7"/>
          <p:cNvSpPr txBox="1"/>
          <p:nvPr>
            <p:ph idx="1" type="body"/>
          </p:nvPr>
        </p:nvSpPr>
        <p:spPr>
          <a:xfrm>
            <a:off x="262054" y="1667545"/>
            <a:ext cx="7095738" cy="4430313"/>
          </a:xfrm>
          <a:prstGeom prst="rect">
            <a:avLst/>
          </a:prstGeom>
          <a:solidFill>
            <a:srgbClr val="6A9668"/>
          </a:solidFill>
          <a:ln>
            <a:noFill/>
          </a:ln>
        </p:spPr>
        <p:txBody>
          <a:bodyPr anchorCtr="0" anchor="t" bIns="45700" lIns="91425" spcFirstLastPara="1" rIns="91425" wrap="square" tIns="45700">
            <a:normAutofit lnSpcReduction="10000"/>
          </a:bodyPr>
          <a:lstStyle/>
          <a:p>
            <a:pPr indent="-101600" lvl="0" marL="228600" rtl="0" algn="l">
              <a:lnSpc>
                <a:spcPct val="120000"/>
              </a:lnSpc>
              <a:spcBef>
                <a:spcPts val="0"/>
              </a:spcBef>
              <a:spcAft>
                <a:spcPts val="0"/>
              </a:spcAft>
              <a:buClr>
                <a:schemeClr val="dk1"/>
              </a:buClr>
              <a:buSzPts val="2000"/>
              <a:buNone/>
            </a:pPr>
            <a:r>
              <a:t/>
            </a: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The model fails to identify Disgust, Fear and Happiness much more closely followed by Sadness and surprise.</a:t>
            </a:r>
            <a:br>
              <a:rPr lang="en-US"/>
            </a:b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The model also fails to distinguish different emotions from each other.  </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ts val="1600"/>
              <a:buNone/>
            </a:pPr>
            <a:r>
              <a:t/>
            </a:r>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Anger is the most distinguishable emotion amongst other emotions.</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ts val="1600"/>
              <a:buNone/>
            </a:pPr>
            <a:br>
              <a:rPr lang="en-US"/>
            </a:br>
            <a:endParaRPr sz="2000">
              <a:latin typeface="Calibri"/>
              <a:ea typeface="Calibri"/>
              <a:cs typeface="Calibri"/>
              <a:sym typeface="Calibri"/>
            </a:endParaRPr>
          </a:p>
        </p:txBody>
      </p:sp>
      <p:sp>
        <p:nvSpPr>
          <p:cNvPr id="329" name="Google Shape;329;p17"/>
          <p:cNvSpPr txBox="1"/>
          <p:nvPr/>
        </p:nvSpPr>
        <p:spPr>
          <a:xfrm>
            <a:off x="195145" y="427462"/>
            <a:ext cx="7304048" cy="830997"/>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onsolas"/>
                <a:ea typeface="Consolas"/>
                <a:cs typeface="Consolas"/>
                <a:sym typeface="Consolas"/>
              </a:rPr>
              <a:t>20x20 Image Size</a:t>
            </a:r>
            <a:endParaRPr sz="1800">
              <a:solidFill>
                <a:schemeClr val="dk1"/>
              </a:solidFill>
              <a:latin typeface="Consolas"/>
              <a:ea typeface="Consolas"/>
              <a:cs typeface="Consolas"/>
              <a:sym typeface="Consolas"/>
            </a:endParaRPr>
          </a:p>
        </p:txBody>
      </p:sp>
      <p:pic>
        <p:nvPicPr>
          <p:cNvPr descr="A picture containing text&#10;&#10;Description automatically generated" id="330" name="Google Shape;330;p17"/>
          <p:cNvPicPr preferRelativeResize="0"/>
          <p:nvPr/>
        </p:nvPicPr>
        <p:blipFill rotWithShape="1">
          <a:blip r:embed="rId3">
            <a:alphaModFix/>
          </a:blip>
          <a:srcRect b="0" l="0" r="0" t="0"/>
          <a:stretch/>
        </p:blipFill>
        <p:spPr>
          <a:xfrm>
            <a:off x="9785660" y="4182"/>
            <a:ext cx="2405875" cy="679295"/>
          </a:xfrm>
          <a:prstGeom prst="rect">
            <a:avLst/>
          </a:prstGeom>
          <a:noFill/>
          <a:ln>
            <a:noFill/>
          </a:ln>
        </p:spPr>
      </p:pic>
      <p:pic>
        <p:nvPicPr>
          <p:cNvPr descr="Calendar&#10;&#10;Description automatically generated" id="331" name="Google Shape;331;p17"/>
          <p:cNvPicPr preferRelativeResize="0"/>
          <p:nvPr/>
        </p:nvPicPr>
        <p:blipFill rotWithShape="1">
          <a:blip r:embed="rId4">
            <a:alphaModFix/>
          </a:blip>
          <a:srcRect b="0" l="0" r="0" t="0"/>
          <a:stretch/>
        </p:blipFill>
        <p:spPr>
          <a:xfrm>
            <a:off x="7642070" y="2390543"/>
            <a:ext cx="4286250" cy="28575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8"/>
          <p:cNvSpPr txBox="1"/>
          <p:nvPr>
            <p:ph idx="1" type="body"/>
          </p:nvPr>
        </p:nvSpPr>
        <p:spPr>
          <a:xfrm>
            <a:off x="494371" y="1556032"/>
            <a:ext cx="11509761" cy="322226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Clr>
                <a:schemeClr val="dk1"/>
              </a:buClr>
              <a:buSzPts val="2000"/>
              <a:buNone/>
            </a:pPr>
            <a:r>
              <a:t/>
            </a:r>
            <a:endParaRPr b="1"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While 100x100 image size has the highest accuracy among other sizes, the computation time ensures such a size cannot be used in environments where time is important.</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ts val="1600"/>
              <a:buNone/>
            </a:pPr>
            <a:br>
              <a:rPr lang="en-US"/>
            </a:br>
            <a:endParaRPr sz="20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ts val="2000"/>
              <a:buChar char="•"/>
            </a:pPr>
            <a:r>
              <a:rPr lang="en-US" sz="2000">
                <a:latin typeface="Calibri"/>
                <a:ea typeface="Calibri"/>
                <a:cs typeface="Calibri"/>
                <a:sym typeface="Calibri"/>
              </a:rPr>
              <a:t>Thus for this part, we have only included 50x50 image and 20x20 image sizes for comparison. </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ts val="1600"/>
              <a:buNone/>
            </a:pPr>
            <a:br>
              <a:rPr lang="en-US"/>
            </a:br>
            <a:endParaRPr sz="2000">
              <a:latin typeface="Calibri"/>
              <a:ea typeface="Calibri"/>
              <a:cs typeface="Calibri"/>
              <a:sym typeface="Calibri"/>
            </a:endParaRPr>
          </a:p>
        </p:txBody>
      </p:sp>
      <p:sp>
        <p:nvSpPr>
          <p:cNvPr id="337" name="Google Shape;337;p18"/>
          <p:cNvSpPr txBox="1"/>
          <p:nvPr/>
        </p:nvSpPr>
        <p:spPr>
          <a:xfrm>
            <a:off x="250902" y="269487"/>
            <a:ext cx="8995316" cy="1107996"/>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dk1"/>
                </a:solidFill>
                <a:latin typeface="Calibri"/>
                <a:ea typeface="Calibri"/>
                <a:cs typeface="Calibri"/>
                <a:sym typeface="Calibri"/>
              </a:rPr>
              <a:t>PRECISION AND RECALL METRICS</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onsolas"/>
              <a:ea typeface="Consolas"/>
              <a:cs typeface="Consolas"/>
              <a:sym typeface="Consolas"/>
            </a:endParaRPr>
          </a:p>
        </p:txBody>
      </p:sp>
      <p:pic>
        <p:nvPicPr>
          <p:cNvPr id="338" name="Google Shape;338;p18"/>
          <p:cNvPicPr preferRelativeResize="0"/>
          <p:nvPr/>
        </p:nvPicPr>
        <p:blipFill rotWithShape="1">
          <a:blip r:embed="rId3">
            <a:alphaModFix/>
          </a:blip>
          <a:srcRect b="0" l="0" r="0" t="0"/>
          <a:stretch/>
        </p:blipFill>
        <p:spPr>
          <a:xfrm>
            <a:off x="456736" y="4777251"/>
            <a:ext cx="4875870" cy="1968422"/>
          </a:xfrm>
          <a:prstGeom prst="rect">
            <a:avLst/>
          </a:prstGeom>
          <a:noFill/>
          <a:ln>
            <a:noFill/>
          </a:ln>
        </p:spPr>
      </p:pic>
      <p:pic>
        <p:nvPicPr>
          <p:cNvPr id="339" name="Google Shape;339;p18"/>
          <p:cNvPicPr preferRelativeResize="0"/>
          <p:nvPr/>
        </p:nvPicPr>
        <p:blipFill rotWithShape="1">
          <a:blip r:embed="rId4">
            <a:alphaModFix/>
          </a:blip>
          <a:srcRect b="0" l="0" r="0" t="0"/>
          <a:stretch/>
        </p:blipFill>
        <p:spPr>
          <a:xfrm>
            <a:off x="6550528" y="4780388"/>
            <a:ext cx="5251992" cy="1962150"/>
          </a:xfrm>
          <a:prstGeom prst="rect">
            <a:avLst/>
          </a:prstGeom>
          <a:noFill/>
          <a:ln>
            <a:noFill/>
          </a:ln>
        </p:spPr>
      </p:pic>
      <p:pic>
        <p:nvPicPr>
          <p:cNvPr descr="A picture containing text&#10;&#10;Description automatically generated" id="340" name="Google Shape;340;p18"/>
          <p:cNvPicPr preferRelativeResize="0"/>
          <p:nvPr/>
        </p:nvPicPr>
        <p:blipFill rotWithShape="1">
          <a:blip r:embed="rId5">
            <a:alphaModFix/>
          </a:blip>
          <a:srcRect b="0" l="0" r="0" t="0"/>
          <a:stretch/>
        </p:blipFill>
        <p:spPr>
          <a:xfrm>
            <a:off x="9785660" y="4182"/>
            <a:ext cx="2405875" cy="6792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44" name="Shape 344"/>
        <p:cNvGrpSpPr/>
        <p:nvPr/>
      </p:nvGrpSpPr>
      <p:grpSpPr>
        <a:xfrm>
          <a:off x="0" y="0"/>
          <a:ext cx="0" cy="0"/>
          <a:chOff x="0" y="0"/>
          <a:chExt cx="0" cy="0"/>
        </a:xfrm>
      </p:grpSpPr>
      <p:grpSp>
        <p:nvGrpSpPr>
          <p:cNvPr id="345" name="Google Shape;345;p19"/>
          <p:cNvGrpSpPr/>
          <p:nvPr/>
        </p:nvGrpSpPr>
        <p:grpSpPr>
          <a:xfrm>
            <a:off x="174436" y="6388259"/>
            <a:ext cx="358083" cy="368964"/>
            <a:chOff x="4135740" y="1795926"/>
            <a:chExt cx="558732" cy="575710"/>
          </a:xfrm>
        </p:grpSpPr>
        <p:grpSp>
          <p:nvGrpSpPr>
            <p:cNvPr id="346" name="Google Shape;346;p19"/>
            <p:cNvGrpSpPr/>
            <p:nvPr/>
          </p:nvGrpSpPr>
          <p:grpSpPr>
            <a:xfrm>
              <a:off x="4135740" y="1795926"/>
              <a:ext cx="558732" cy="575710"/>
              <a:chOff x="1028007" y="1706560"/>
              <a:chExt cx="575710" cy="575710"/>
            </a:xfrm>
          </p:grpSpPr>
          <p:cxnSp>
            <p:nvCxnSpPr>
              <p:cNvPr id="347" name="Google Shape;347;p19"/>
              <p:cNvCxnSpPr/>
              <p:nvPr/>
            </p:nvCxnSpPr>
            <p:spPr>
              <a:xfrm>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cxnSp>
            <p:nvCxnSpPr>
              <p:cNvPr id="348" name="Google Shape;348;p19"/>
              <p:cNvCxnSpPr/>
              <p:nvPr/>
            </p:nvCxnSpPr>
            <p:spPr>
              <a:xfrm rot="-5400000">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grpSp>
        <p:sp>
          <p:nvSpPr>
            <p:cNvPr id="349" name="Google Shape;349;p19"/>
            <p:cNvSpPr/>
            <p:nvPr/>
          </p:nvSpPr>
          <p:spPr>
            <a:xfrm>
              <a:off x="4336389" y="1946248"/>
              <a:ext cx="157434" cy="15743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sp>
        <p:nvSpPr>
          <p:cNvPr id="350" name="Google Shape;350;p19"/>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sp>
        <p:nvSpPr>
          <p:cNvPr id="351" name="Google Shape;351;p19"/>
          <p:cNvSpPr/>
          <p:nvPr/>
        </p:nvSpPr>
        <p:spPr>
          <a:xfrm>
            <a:off x="515484" y="164318"/>
            <a:ext cx="11676517" cy="6693682"/>
          </a:xfrm>
          <a:custGeom>
            <a:rect b="b" l="l" r="r" t="t"/>
            <a:pathLst>
              <a:path extrusionOk="0" h="6693682" w="11676517">
                <a:moveTo>
                  <a:pt x="11676517" y="0"/>
                </a:moveTo>
                <a:lnTo>
                  <a:pt x="11676517" y="6693682"/>
                </a:lnTo>
                <a:lnTo>
                  <a:pt x="109667" y="6693682"/>
                </a:lnTo>
                <a:lnTo>
                  <a:pt x="0" y="210220"/>
                </a:lnTo>
                <a:close/>
              </a:path>
            </a:pathLst>
          </a:custGeom>
          <a:solidFill>
            <a:schemeClr val="dk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sp>
        <p:nvSpPr>
          <p:cNvPr id="352" name="Google Shape;352;p19"/>
          <p:cNvSpPr/>
          <p:nvPr/>
        </p:nvSpPr>
        <p:spPr>
          <a:xfrm>
            <a:off x="659773" y="300482"/>
            <a:ext cx="11532227" cy="6557518"/>
          </a:xfrm>
          <a:custGeom>
            <a:rect b="b" l="l" r="r" t="t"/>
            <a:pathLst>
              <a:path extrusionOk="0" h="6557518" w="11532227">
                <a:moveTo>
                  <a:pt x="11532227" y="0"/>
                </a:moveTo>
                <a:lnTo>
                  <a:pt x="11532227" y="6557518"/>
                </a:lnTo>
                <a:lnTo>
                  <a:pt x="106710" y="6557518"/>
                </a:lnTo>
                <a:lnTo>
                  <a:pt x="58344" y="3698144"/>
                </a:lnTo>
                <a:lnTo>
                  <a:pt x="63364" y="3685701"/>
                </a:lnTo>
                <a:lnTo>
                  <a:pt x="57917" y="3675699"/>
                </a:lnTo>
                <a:lnTo>
                  <a:pt x="5" y="252031"/>
                </a:lnTo>
                <a:cubicBezTo>
                  <a:pt x="-156" y="240459"/>
                  <a:pt x="4457" y="229900"/>
                  <a:pt x="12057" y="222174"/>
                </a:cubicBezTo>
                <a:lnTo>
                  <a:pt x="41781" y="209417"/>
                </a:lnTo>
                <a:lnTo>
                  <a:pt x="41739" y="206871"/>
                </a:lnTo>
                <a:lnTo>
                  <a:pt x="710821" y="194825"/>
                </a:lnTo>
                <a:lnTo>
                  <a:pt x="727865" y="189929"/>
                </a:lnTo>
                <a:cubicBezTo>
                  <a:pt x="737012" y="187853"/>
                  <a:pt x="749603" y="185851"/>
                  <a:pt x="768686" y="184583"/>
                </a:cubicBezTo>
                <a:cubicBezTo>
                  <a:pt x="816401" y="199038"/>
                  <a:pt x="877381" y="160974"/>
                  <a:pt x="936708" y="180497"/>
                </a:cubicBezTo>
                <a:cubicBezTo>
                  <a:pt x="958331" y="185095"/>
                  <a:pt x="1024082" y="183521"/>
                  <a:pt x="1035788" y="173598"/>
                </a:cubicBezTo>
                <a:cubicBezTo>
                  <a:pt x="1049348" y="171288"/>
                  <a:pt x="1065612" y="174505"/>
                  <a:pt x="1071149" y="163981"/>
                </a:cubicBezTo>
                <a:cubicBezTo>
                  <a:pt x="1080660" y="151277"/>
                  <a:pt x="1130023" y="169967"/>
                  <a:pt x="1122064" y="155256"/>
                </a:cubicBezTo>
                <a:cubicBezTo>
                  <a:pt x="1157081" y="168043"/>
                  <a:pt x="1182084" y="141356"/>
                  <a:pt x="1210160" y="134439"/>
                </a:cubicBezTo>
                <a:lnTo>
                  <a:pt x="1295223" y="124615"/>
                </a:lnTo>
                <a:lnTo>
                  <a:pt x="1352480" y="121979"/>
                </a:lnTo>
                <a:lnTo>
                  <a:pt x="1360795" y="122147"/>
                </a:lnTo>
                <a:lnTo>
                  <a:pt x="1429708" y="132256"/>
                </a:lnTo>
                <a:cubicBezTo>
                  <a:pt x="1431276" y="130156"/>
                  <a:pt x="1433399" y="128190"/>
                  <a:pt x="1436017" y="126428"/>
                </a:cubicBezTo>
                <a:lnTo>
                  <a:pt x="1457451" y="120214"/>
                </a:lnTo>
                <a:lnTo>
                  <a:pt x="1476017" y="126702"/>
                </a:lnTo>
                <a:lnTo>
                  <a:pt x="1562617" y="137305"/>
                </a:lnTo>
                <a:lnTo>
                  <a:pt x="1689191" y="146229"/>
                </a:lnTo>
                <a:lnTo>
                  <a:pt x="1708409" y="152900"/>
                </a:lnTo>
                <a:cubicBezTo>
                  <a:pt x="1752130" y="159816"/>
                  <a:pt x="1804566" y="150885"/>
                  <a:pt x="1832650" y="167809"/>
                </a:cubicBezTo>
                <a:lnTo>
                  <a:pt x="1897733" y="169286"/>
                </a:lnTo>
                <a:lnTo>
                  <a:pt x="1904861" y="162746"/>
                </a:lnTo>
                <a:lnTo>
                  <a:pt x="1924089" y="164091"/>
                </a:lnTo>
                <a:lnTo>
                  <a:pt x="1929238" y="163046"/>
                </a:lnTo>
                <a:cubicBezTo>
                  <a:pt x="1939062" y="161015"/>
                  <a:pt x="1948813" y="159235"/>
                  <a:pt x="1958714" y="158451"/>
                </a:cubicBezTo>
                <a:cubicBezTo>
                  <a:pt x="1957770" y="164522"/>
                  <a:pt x="1960112" y="168270"/>
                  <a:pt x="1964400" y="170526"/>
                </a:cubicBezTo>
                <a:lnTo>
                  <a:pt x="1973140" y="172098"/>
                </a:lnTo>
                <a:lnTo>
                  <a:pt x="2292208" y="166354"/>
                </a:lnTo>
                <a:lnTo>
                  <a:pt x="2319371" y="154689"/>
                </a:lnTo>
                <a:lnTo>
                  <a:pt x="2404435" y="144864"/>
                </a:lnTo>
                <a:lnTo>
                  <a:pt x="2461694" y="142228"/>
                </a:lnTo>
                <a:lnTo>
                  <a:pt x="2470008" y="142396"/>
                </a:lnTo>
                <a:lnTo>
                  <a:pt x="2538922" y="152505"/>
                </a:lnTo>
                <a:cubicBezTo>
                  <a:pt x="2540489" y="150406"/>
                  <a:pt x="2542612" y="148440"/>
                  <a:pt x="2545230" y="146676"/>
                </a:cubicBezTo>
                <a:lnTo>
                  <a:pt x="2566664" y="140463"/>
                </a:lnTo>
                <a:lnTo>
                  <a:pt x="2585231" y="146951"/>
                </a:lnTo>
                <a:lnTo>
                  <a:pt x="2671831" y="157554"/>
                </a:lnTo>
                <a:lnTo>
                  <a:pt x="2694045" y="159119"/>
                </a:lnTo>
                <a:lnTo>
                  <a:pt x="3620716" y="142436"/>
                </a:lnTo>
                <a:lnTo>
                  <a:pt x="4421779" y="128014"/>
                </a:lnTo>
                <a:lnTo>
                  <a:pt x="4949411" y="118514"/>
                </a:lnTo>
                <a:lnTo>
                  <a:pt x="4991571" y="117559"/>
                </a:lnTo>
                <a:cubicBezTo>
                  <a:pt x="4982069" y="108710"/>
                  <a:pt x="5177253" y="106698"/>
                  <a:pt x="5247785" y="112853"/>
                </a:cubicBezTo>
                <a:lnTo>
                  <a:pt x="5249565" y="113111"/>
                </a:lnTo>
                <a:lnTo>
                  <a:pt x="8210751" y="59799"/>
                </a:lnTo>
                <a:close/>
              </a:path>
            </a:pathLst>
          </a:cu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sp>
        <p:nvSpPr>
          <p:cNvPr id="353" name="Google Shape;353;p19"/>
          <p:cNvSpPr/>
          <p:nvPr/>
        </p:nvSpPr>
        <p:spPr>
          <a:xfrm rot="3142183">
            <a:off x="580127" y="-137119"/>
            <a:ext cx="444795" cy="1608744"/>
          </a:xfrm>
          <a:custGeom>
            <a:rect b="b" l="l" r="r" t="t"/>
            <a:pathLst>
              <a:path extrusionOk="0" h="1999290" w="555597">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rotWithShape="1">
            <a:blip r:embed="rId4">
              <a:alphaModFix amt="84000"/>
            </a:blip>
            <a:tile algn="tl" flip="none" tx="0" sx="100000" ty="0" sy="100000"/>
          </a:blipFill>
          <a:ln>
            <a:noFill/>
          </a:ln>
          <a:effectLst>
            <a:outerShdw blurRad="63500" rotWithShape="0" algn="tr" dir="8100000" dist="1270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nvGrpSpPr>
          <p:cNvPr id="354" name="Google Shape;354;p19"/>
          <p:cNvGrpSpPr/>
          <p:nvPr/>
        </p:nvGrpSpPr>
        <p:grpSpPr>
          <a:xfrm>
            <a:off x="174436" y="6388259"/>
            <a:ext cx="358083" cy="368964"/>
            <a:chOff x="4135740" y="1795926"/>
            <a:chExt cx="558732" cy="575710"/>
          </a:xfrm>
        </p:grpSpPr>
        <p:grpSp>
          <p:nvGrpSpPr>
            <p:cNvPr id="355" name="Google Shape;355;p19"/>
            <p:cNvGrpSpPr/>
            <p:nvPr/>
          </p:nvGrpSpPr>
          <p:grpSpPr>
            <a:xfrm>
              <a:off x="4135740" y="1795926"/>
              <a:ext cx="558732" cy="575710"/>
              <a:chOff x="1028007" y="1706560"/>
              <a:chExt cx="575710" cy="575710"/>
            </a:xfrm>
          </p:grpSpPr>
          <p:cxnSp>
            <p:nvCxnSpPr>
              <p:cNvPr id="356" name="Google Shape;356;p19"/>
              <p:cNvCxnSpPr/>
              <p:nvPr/>
            </p:nvCxnSpPr>
            <p:spPr>
              <a:xfrm>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cxnSp>
            <p:nvCxnSpPr>
              <p:cNvPr id="357" name="Google Shape;357;p19"/>
              <p:cNvCxnSpPr/>
              <p:nvPr/>
            </p:nvCxnSpPr>
            <p:spPr>
              <a:xfrm rot="-5400000">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grpSp>
        <p:sp>
          <p:nvSpPr>
            <p:cNvPr id="358" name="Google Shape;358;p19"/>
            <p:cNvSpPr/>
            <p:nvPr/>
          </p:nvSpPr>
          <p:spPr>
            <a:xfrm>
              <a:off x="4336389" y="1946248"/>
              <a:ext cx="157434" cy="15743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pic>
        <p:nvPicPr>
          <p:cNvPr descr="A picture containing text&#10;&#10;Description automatically generated" id="359" name="Google Shape;359;p19"/>
          <p:cNvPicPr preferRelativeResize="0"/>
          <p:nvPr/>
        </p:nvPicPr>
        <p:blipFill rotWithShape="1">
          <a:blip r:embed="rId5">
            <a:alphaModFix/>
          </a:blip>
          <a:srcRect b="0" l="0" r="0" t="0"/>
          <a:stretch/>
        </p:blipFill>
        <p:spPr>
          <a:xfrm>
            <a:off x="9785660" y="4182"/>
            <a:ext cx="2405875" cy="679295"/>
          </a:xfrm>
          <a:prstGeom prst="rect">
            <a:avLst/>
          </a:prstGeom>
          <a:noFill/>
          <a:ln>
            <a:noFill/>
          </a:ln>
        </p:spPr>
      </p:pic>
      <p:sp>
        <p:nvSpPr>
          <p:cNvPr id="360" name="Google Shape;360;p19"/>
          <p:cNvSpPr txBox="1"/>
          <p:nvPr/>
        </p:nvSpPr>
        <p:spPr>
          <a:xfrm>
            <a:off x="1077951" y="985024"/>
            <a:ext cx="497158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lt1"/>
                </a:solidFill>
                <a:latin typeface="Calibri"/>
                <a:ea typeface="Calibri"/>
                <a:cs typeface="Calibri"/>
                <a:sym typeface="Calibri"/>
              </a:rPr>
              <a:t>CONCLUSION:</a:t>
            </a:r>
            <a:endParaRPr/>
          </a:p>
        </p:txBody>
      </p:sp>
      <p:grpSp>
        <p:nvGrpSpPr>
          <p:cNvPr id="361" name="Google Shape;361;p19"/>
          <p:cNvGrpSpPr/>
          <p:nvPr/>
        </p:nvGrpSpPr>
        <p:grpSpPr>
          <a:xfrm>
            <a:off x="1209907" y="1893781"/>
            <a:ext cx="10672242" cy="4564594"/>
            <a:chOff x="0" y="1896"/>
            <a:chExt cx="10672242" cy="4564594"/>
          </a:xfrm>
        </p:grpSpPr>
        <p:sp>
          <p:nvSpPr>
            <p:cNvPr id="362" name="Google Shape;362;p19"/>
            <p:cNvSpPr/>
            <p:nvPr/>
          </p:nvSpPr>
          <p:spPr>
            <a:xfrm>
              <a:off x="0" y="1896"/>
              <a:ext cx="10672242" cy="960967"/>
            </a:xfrm>
            <a:prstGeom prst="roundRect">
              <a:avLst>
                <a:gd fmla="val 10000" name="adj"/>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9"/>
            <p:cNvSpPr/>
            <p:nvPr/>
          </p:nvSpPr>
          <p:spPr>
            <a:xfrm>
              <a:off x="290692" y="218113"/>
              <a:ext cx="528532" cy="528532"/>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9"/>
            <p:cNvSpPr/>
            <p:nvPr/>
          </p:nvSpPr>
          <p:spPr>
            <a:xfrm>
              <a:off x="1109917" y="1896"/>
              <a:ext cx="9562324" cy="9609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9"/>
            <p:cNvSpPr txBox="1"/>
            <p:nvPr/>
          </p:nvSpPr>
          <p:spPr>
            <a:xfrm>
              <a:off x="1109917" y="1896"/>
              <a:ext cx="9562324" cy="960967"/>
            </a:xfrm>
            <a:prstGeom prst="rect">
              <a:avLst/>
            </a:prstGeom>
            <a:noFill/>
            <a:ln>
              <a:noFill/>
            </a:ln>
          </p:spPr>
          <p:txBody>
            <a:bodyPr anchorCtr="0" anchor="ctr" bIns="101700" lIns="101700" spcFirstLastPara="1" rIns="101700" wrap="square" tIns="101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Globalization has led to vast exchange of ideas and information across the whole world.</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sp>
          <p:nvSpPr>
            <p:cNvPr id="366" name="Google Shape;366;p19"/>
            <p:cNvSpPr/>
            <p:nvPr/>
          </p:nvSpPr>
          <p:spPr>
            <a:xfrm>
              <a:off x="0" y="1203105"/>
              <a:ext cx="10672242" cy="960967"/>
            </a:xfrm>
            <a:prstGeom prst="roundRect">
              <a:avLst>
                <a:gd fmla="val 10000" name="adj"/>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9"/>
            <p:cNvSpPr/>
            <p:nvPr/>
          </p:nvSpPr>
          <p:spPr>
            <a:xfrm>
              <a:off x="290692" y="1419322"/>
              <a:ext cx="528532" cy="528532"/>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9"/>
            <p:cNvSpPr/>
            <p:nvPr/>
          </p:nvSpPr>
          <p:spPr>
            <a:xfrm>
              <a:off x="1109917" y="1203105"/>
              <a:ext cx="9562324" cy="9609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9"/>
            <p:cNvSpPr txBox="1"/>
            <p:nvPr/>
          </p:nvSpPr>
          <p:spPr>
            <a:xfrm>
              <a:off x="1109917" y="1203105"/>
              <a:ext cx="9562324" cy="960967"/>
            </a:xfrm>
            <a:prstGeom prst="rect">
              <a:avLst/>
            </a:prstGeom>
            <a:noFill/>
            <a:ln>
              <a:noFill/>
            </a:ln>
          </p:spPr>
          <p:txBody>
            <a:bodyPr anchorCtr="0" anchor="ctr" bIns="101700" lIns="101700" spcFirstLastPara="1" rIns="101700" wrap="square" tIns="101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Understanding each other is very important to ensure successful communication</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sp>
          <p:nvSpPr>
            <p:cNvPr id="370" name="Google Shape;370;p19"/>
            <p:cNvSpPr/>
            <p:nvPr/>
          </p:nvSpPr>
          <p:spPr>
            <a:xfrm>
              <a:off x="0" y="2404314"/>
              <a:ext cx="10672242" cy="960967"/>
            </a:xfrm>
            <a:prstGeom prst="roundRect">
              <a:avLst>
                <a:gd fmla="val 10000" name="adj"/>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9"/>
            <p:cNvSpPr/>
            <p:nvPr/>
          </p:nvSpPr>
          <p:spPr>
            <a:xfrm>
              <a:off x="290692" y="2620532"/>
              <a:ext cx="528532" cy="528532"/>
            </a:xfrm>
            <a:prstGeom prst="rect">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9"/>
            <p:cNvSpPr/>
            <p:nvPr/>
          </p:nvSpPr>
          <p:spPr>
            <a:xfrm>
              <a:off x="1109917" y="2404314"/>
              <a:ext cx="9562324" cy="9609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9"/>
            <p:cNvSpPr txBox="1"/>
            <p:nvPr/>
          </p:nvSpPr>
          <p:spPr>
            <a:xfrm>
              <a:off x="1109917" y="2404314"/>
              <a:ext cx="9562324" cy="960967"/>
            </a:xfrm>
            <a:prstGeom prst="rect">
              <a:avLst/>
            </a:prstGeom>
            <a:noFill/>
            <a:ln>
              <a:noFill/>
            </a:ln>
          </p:spPr>
          <p:txBody>
            <a:bodyPr anchorCtr="0" anchor="ctr" bIns="101700" lIns="101700" spcFirstLastPara="1" rIns="101700" wrap="square" tIns="101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This paper tries to ensure there is a common ground for expressing emotions by analysing various facial features.</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sp>
          <p:nvSpPr>
            <p:cNvPr id="374" name="Google Shape;374;p19"/>
            <p:cNvSpPr/>
            <p:nvPr/>
          </p:nvSpPr>
          <p:spPr>
            <a:xfrm>
              <a:off x="0" y="3605523"/>
              <a:ext cx="10672242" cy="960967"/>
            </a:xfrm>
            <a:prstGeom prst="roundRect">
              <a:avLst>
                <a:gd fmla="val 10000" name="adj"/>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9"/>
            <p:cNvSpPr/>
            <p:nvPr/>
          </p:nvSpPr>
          <p:spPr>
            <a:xfrm>
              <a:off x="290692" y="3821741"/>
              <a:ext cx="528532" cy="52853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9"/>
            <p:cNvSpPr/>
            <p:nvPr/>
          </p:nvSpPr>
          <p:spPr>
            <a:xfrm>
              <a:off x="1109917" y="3605523"/>
              <a:ext cx="9562324" cy="9609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9"/>
            <p:cNvSpPr txBox="1"/>
            <p:nvPr/>
          </p:nvSpPr>
          <p:spPr>
            <a:xfrm>
              <a:off x="1109917" y="3605523"/>
              <a:ext cx="9562324" cy="960967"/>
            </a:xfrm>
            <a:prstGeom prst="rect">
              <a:avLst/>
            </a:prstGeom>
            <a:noFill/>
            <a:ln>
              <a:noFill/>
            </a:ln>
          </p:spPr>
          <p:txBody>
            <a:bodyPr anchorCtr="0" anchor="ctr" bIns="101700" lIns="101700" spcFirstLastPara="1" rIns="101700" wrap="square" tIns="101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Since in a real world, the image might not be perfect everytime, we try to prepare our model by introducing image augmentation</a:t>
              </a:r>
              <a:r>
                <a:rPr b="0" lang="en-US" sz="1600">
                  <a:solidFill>
                    <a:schemeClr val="dk1"/>
                  </a:solidFill>
                  <a:latin typeface="Calibri"/>
                  <a:ea typeface="Calibri"/>
                  <a:cs typeface="Calibri"/>
                  <a:sym typeface="Calibri"/>
                </a:rPr>
                <a:t> techniques.</a:t>
              </a:r>
              <a:endParaRPr sz="1600">
                <a:solidFill>
                  <a:schemeClr val="dk1"/>
                </a:solidFill>
                <a:latin typeface="Calibri"/>
                <a:ea typeface="Calibri"/>
                <a:cs typeface="Calibri"/>
                <a:sym typeface="Calibri"/>
              </a:endParaRPr>
            </a:p>
          </p:txBody>
        </p:sp>
      </p:grpSp>
      <p:pic>
        <p:nvPicPr>
          <p:cNvPr descr="Earth globe: Americas with solid fill" id="378" name="Google Shape;378;p19"/>
          <p:cNvPicPr preferRelativeResize="0"/>
          <p:nvPr/>
        </p:nvPicPr>
        <p:blipFill rotWithShape="1">
          <a:blip r:embed="rId9">
            <a:alphaModFix/>
          </a:blip>
          <a:srcRect b="0" l="0" r="0" t="0"/>
          <a:stretch/>
        </p:blipFill>
        <p:spPr>
          <a:xfrm>
            <a:off x="1466387" y="2107580"/>
            <a:ext cx="579864" cy="579864"/>
          </a:xfrm>
          <a:prstGeom prst="rect">
            <a:avLst/>
          </a:prstGeom>
          <a:noFill/>
          <a:ln>
            <a:noFill/>
          </a:ln>
        </p:spPr>
      </p:pic>
      <p:pic>
        <p:nvPicPr>
          <p:cNvPr descr="Skeleton with solid fill" id="379" name="Google Shape;379;p19"/>
          <p:cNvPicPr preferRelativeResize="0"/>
          <p:nvPr/>
        </p:nvPicPr>
        <p:blipFill rotWithShape="1">
          <a:blip r:embed="rId10">
            <a:alphaModFix/>
          </a:blip>
          <a:srcRect b="0" l="0" r="0" t="0"/>
          <a:stretch/>
        </p:blipFill>
        <p:spPr>
          <a:xfrm>
            <a:off x="1429214" y="4477214"/>
            <a:ext cx="654205" cy="579864"/>
          </a:xfrm>
          <a:prstGeom prst="rect">
            <a:avLst/>
          </a:prstGeom>
          <a:noFill/>
          <a:ln>
            <a:noFill/>
          </a:ln>
        </p:spPr>
      </p:pic>
      <p:pic>
        <p:nvPicPr>
          <p:cNvPr descr="Camera with solid fill" id="380" name="Google Shape;380;p19"/>
          <p:cNvPicPr preferRelativeResize="0"/>
          <p:nvPr/>
        </p:nvPicPr>
        <p:blipFill rotWithShape="1">
          <a:blip r:embed="rId11">
            <a:alphaModFix/>
          </a:blip>
          <a:srcRect b="0" l="0" r="0" t="0"/>
          <a:stretch/>
        </p:blipFill>
        <p:spPr>
          <a:xfrm>
            <a:off x="1429215" y="5638800"/>
            <a:ext cx="654205" cy="654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5" name="Shape 95"/>
        <p:cNvGrpSpPr/>
        <p:nvPr/>
      </p:nvGrpSpPr>
      <p:grpSpPr>
        <a:xfrm>
          <a:off x="0" y="0"/>
          <a:ext cx="0" cy="0"/>
          <a:chOff x="0" y="0"/>
          <a:chExt cx="0" cy="0"/>
        </a:xfrm>
      </p:grpSpPr>
      <p:sp>
        <p:nvSpPr>
          <p:cNvPr id="96" name="Google Shape;96;p2"/>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grpSp>
        <p:nvGrpSpPr>
          <p:cNvPr id="97" name="Google Shape;97;p2"/>
          <p:cNvGrpSpPr/>
          <p:nvPr/>
        </p:nvGrpSpPr>
        <p:grpSpPr>
          <a:xfrm>
            <a:off x="174436" y="6388259"/>
            <a:ext cx="358083" cy="368964"/>
            <a:chOff x="4135740" y="1795926"/>
            <a:chExt cx="558732" cy="575710"/>
          </a:xfrm>
        </p:grpSpPr>
        <p:grpSp>
          <p:nvGrpSpPr>
            <p:cNvPr id="98" name="Google Shape;98;p2"/>
            <p:cNvGrpSpPr/>
            <p:nvPr/>
          </p:nvGrpSpPr>
          <p:grpSpPr>
            <a:xfrm>
              <a:off x="4135740" y="1795926"/>
              <a:ext cx="558732" cy="575710"/>
              <a:chOff x="1028007" y="1706560"/>
              <a:chExt cx="575710" cy="575710"/>
            </a:xfrm>
          </p:grpSpPr>
          <p:cxnSp>
            <p:nvCxnSpPr>
              <p:cNvPr id="99" name="Google Shape;99;p2"/>
              <p:cNvCxnSpPr/>
              <p:nvPr/>
            </p:nvCxnSpPr>
            <p:spPr>
              <a:xfrm>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cxnSp>
            <p:nvCxnSpPr>
              <p:cNvPr id="100" name="Google Shape;100;p2"/>
              <p:cNvCxnSpPr/>
              <p:nvPr/>
            </p:nvCxnSpPr>
            <p:spPr>
              <a:xfrm rot="-5400000">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grpSp>
        <p:sp>
          <p:nvSpPr>
            <p:cNvPr id="101" name="Google Shape;101;p2"/>
            <p:cNvSpPr/>
            <p:nvPr/>
          </p:nvSpPr>
          <p:spPr>
            <a:xfrm>
              <a:off x="4336389" y="1946248"/>
              <a:ext cx="157434" cy="15743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grpSp>
      <p:grpSp>
        <p:nvGrpSpPr>
          <p:cNvPr id="102" name="Google Shape;102;p2"/>
          <p:cNvGrpSpPr/>
          <p:nvPr/>
        </p:nvGrpSpPr>
        <p:grpSpPr>
          <a:xfrm>
            <a:off x="568713" y="1696918"/>
            <a:ext cx="10964079" cy="3685893"/>
            <a:chOff x="0" y="29091"/>
            <a:chExt cx="10964079" cy="3685893"/>
          </a:xfrm>
        </p:grpSpPr>
        <p:sp>
          <p:nvSpPr>
            <p:cNvPr id="103" name="Google Shape;103;p2"/>
            <p:cNvSpPr/>
            <p:nvPr/>
          </p:nvSpPr>
          <p:spPr>
            <a:xfrm>
              <a:off x="0" y="29091"/>
              <a:ext cx="10964079" cy="873953"/>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42663" y="71754"/>
              <a:ext cx="10878753" cy="788627"/>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0" i="0" lang="en-US" sz="2200" u="none" cap="none" strike="noStrike">
                  <a:solidFill>
                    <a:schemeClr val="lt1"/>
                  </a:solidFill>
                  <a:latin typeface="Calibri"/>
                  <a:ea typeface="Calibri"/>
                  <a:cs typeface="Calibri"/>
                  <a:sym typeface="Calibri"/>
                </a:rPr>
                <a:t>Based on pre-existing facts, humans perceive emotions based on a set of facial rules.</a:t>
              </a:r>
              <a:endParaRPr/>
            </a:p>
          </p:txBody>
        </p:sp>
        <p:sp>
          <p:nvSpPr>
            <p:cNvPr id="105" name="Google Shape;105;p2"/>
            <p:cNvSpPr/>
            <p:nvPr/>
          </p:nvSpPr>
          <p:spPr>
            <a:xfrm>
              <a:off x="0" y="966404"/>
              <a:ext cx="10964079" cy="873953"/>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txBox="1"/>
            <p:nvPr/>
          </p:nvSpPr>
          <p:spPr>
            <a:xfrm>
              <a:off x="42663" y="1009067"/>
              <a:ext cx="10878753" cy="788627"/>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0" i="0" lang="en-US" sz="2200" u="none" cap="none" strike="noStrike">
                  <a:solidFill>
                    <a:schemeClr val="lt1"/>
                  </a:solidFill>
                  <a:latin typeface="Calibri"/>
                  <a:ea typeface="Calibri"/>
                  <a:cs typeface="Calibri"/>
                  <a:sym typeface="Calibri"/>
                </a:rPr>
                <a:t>Information derived from the emotions are used to understand state of the speech communicated.</a:t>
              </a:r>
              <a:endParaRPr/>
            </a:p>
          </p:txBody>
        </p:sp>
        <p:sp>
          <p:nvSpPr>
            <p:cNvPr id="107" name="Google Shape;107;p2"/>
            <p:cNvSpPr/>
            <p:nvPr/>
          </p:nvSpPr>
          <p:spPr>
            <a:xfrm>
              <a:off x="0" y="1903717"/>
              <a:ext cx="10964079" cy="873953"/>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txBox="1"/>
            <p:nvPr/>
          </p:nvSpPr>
          <p:spPr>
            <a:xfrm>
              <a:off x="42663" y="1946380"/>
              <a:ext cx="10878753" cy="788627"/>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0" i="0" lang="en-US" sz="2200" u="none" cap="none" strike="noStrike">
                  <a:solidFill>
                    <a:schemeClr val="lt1"/>
                  </a:solidFill>
                  <a:latin typeface="Calibri"/>
                  <a:ea typeface="Calibri"/>
                  <a:cs typeface="Calibri"/>
                  <a:sym typeface="Calibri"/>
                </a:rPr>
                <a:t>Recognizing emotions plays a pivotal role as depending upon emotions, we can decide the context of the speech.</a:t>
              </a:r>
              <a:endParaRPr/>
            </a:p>
          </p:txBody>
        </p:sp>
        <p:sp>
          <p:nvSpPr>
            <p:cNvPr id="109" name="Google Shape;109;p2"/>
            <p:cNvSpPr/>
            <p:nvPr/>
          </p:nvSpPr>
          <p:spPr>
            <a:xfrm>
              <a:off x="0" y="2841031"/>
              <a:ext cx="10964079" cy="873953"/>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txBox="1"/>
            <p:nvPr/>
          </p:nvSpPr>
          <p:spPr>
            <a:xfrm>
              <a:off x="42663" y="2883694"/>
              <a:ext cx="10878753" cy="788627"/>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0" i="0" lang="en-US" sz="2200" u="none" cap="none" strike="noStrike">
                  <a:solidFill>
                    <a:schemeClr val="lt1"/>
                  </a:solidFill>
                  <a:latin typeface="Calibri"/>
                  <a:ea typeface="Calibri"/>
                  <a:cs typeface="Calibri"/>
                  <a:sym typeface="Calibri"/>
                </a:rPr>
                <a:t>But, the datasets used to identify speech were created in an artificial environment which often does not mirror the real world.</a:t>
              </a:r>
              <a:endParaRPr/>
            </a:p>
          </p:txBody>
        </p:sp>
      </p:grpSp>
      <p:sp>
        <p:nvSpPr>
          <p:cNvPr id="111" name="Google Shape;111;p2"/>
          <p:cNvSpPr txBox="1"/>
          <p:nvPr/>
        </p:nvSpPr>
        <p:spPr>
          <a:xfrm>
            <a:off x="566853" y="371708"/>
            <a:ext cx="5566317" cy="769441"/>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cap="none" strike="noStrike">
                <a:solidFill>
                  <a:schemeClr val="dk1"/>
                </a:solidFill>
                <a:latin typeface="Calibri"/>
                <a:ea typeface="Calibri"/>
                <a:cs typeface="Calibri"/>
                <a:sym typeface="Calibri"/>
              </a:rPr>
              <a:t>PROBLEM STATEMENT :</a:t>
            </a:r>
            <a:endParaRPr/>
          </a:p>
        </p:txBody>
      </p:sp>
      <p:pic>
        <p:nvPicPr>
          <p:cNvPr descr="A picture containing text&#10;&#10;Description automatically generated" id="112" name="Google Shape;112;p2"/>
          <p:cNvPicPr preferRelativeResize="0"/>
          <p:nvPr/>
        </p:nvPicPr>
        <p:blipFill rotWithShape="1">
          <a:blip r:embed="rId3">
            <a:alphaModFix/>
          </a:blip>
          <a:srcRect b="0" l="0" r="0" t="0"/>
          <a:stretch/>
        </p:blipFill>
        <p:spPr>
          <a:xfrm>
            <a:off x="9785660" y="4182"/>
            <a:ext cx="2405875" cy="67929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84" name="Shape 384"/>
        <p:cNvGrpSpPr/>
        <p:nvPr/>
      </p:nvGrpSpPr>
      <p:grpSpPr>
        <a:xfrm>
          <a:off x="0" y="0"/>
          <a:ext cx="0" cy="0"/>
          <a:chOff x="0" y="0"/>
          <a:chExt cx="0" cy="0"/>
        </a:xfrm>
      </p:grpSpPr>
      <p:grpSp>
        <p:nvGrpSpPr>
          <p:cNvPr id="385" name="Google Shape;385;p20"/>
          <p:cNvGrpSpPr/>
          <p:nvPr/>
        </p:nvGrpSpPr>
        <p:grpSpPr>
          <a:xfrm>
            <a:off x="174436" y="6388259"/>
            <a:ext cx="358083" cy="368964"/>
            <a:chOff x="4135740" y="1795926"/>
            <a:chExt cx="558732" cy="575710"/>
          </a:xfrm>
        </p:grpSpPr>
        <p:grpSp>
          <p:nvGrpSpPr>
            <p:cNvPr id="386" name="Google Shape;386;p20"/>
            <p:cNvGrpSpPr/>
            <p:nvPr/>
          </p:nvGrpSpPr>
          <p:grpSpPr>
            <a:xfrm>
              <a:off x="4135740" y="1795926"/>
              <a:ext cx="558732" cy="575710"/>
              <a:chOff x="1028007" y="1706560"/>
              <a:chExt cx="575710" cy="575710"/>
            </a:xfrm>
          </p:grpSpPr>
          <p:cxnSp>
            <p:nvCxnSpPr>
              <p:cNvPr id="387" name="Google Shape;387;p20"/>
              <p:cNvCxnSpPr/>
              <p:nvPr/>
            </p:nvCxnSpPr>
            <p:spPr>
              <a:xfrm>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cxnSp>
            <p:nvCxnSpPr>
              <p:cNvPr id="388" name="Google Shape;388;p20"/>
              <p:cNvCxnSpPr/>
              <p:nvPr/>
            </p:nvCxnSpPr>
            <p:spPr>
              <a:xfrm rot="-5400000">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grpSp>
        <p:sp>
          <p:nvSpPr>
            <p:cNvPr id="389" name="Google Shape;389;p20"/>
            <p:cNvSpPr/>
            <p:nvPr/>
          </p:nvSpPr>
          <p:spPr>
            <a:xfrm>
              <a:off x="4336389" y="1946248"/>
              <a:ext cx="157434" cy="15743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sp>
        <p:nvSpPr>
          <p:cNvPr id="390" name="Google Shape;390;p20"/>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sp>
        <p:nvSpPr>
          <p:cNvPr id="391" name="Google Shape;391;p20"/>
          <p:cNvSpPr/>
          <p:nvPr/>
        </p:nvSpPr>
        <p:spPr>
          <a:xfrm>
            <a:off x="515484" y="164318"/>
            <a:ext cx="11676517" cy="6693682"/>
          </a:xfrm>
          <a:custGeom>
            <a:rect b="b" l="l" r="r" t="t"/>
            <a:pathLst>
              <a:path extrusionOk="0" h="6693682" w="11676517">
                <a:moveTo>
                  <a:pt x="11676517" y="0"/>
                </a:moveTo>
                <a:lnTo>
                  <a:pt x="11676517" y="6693682"/>
                </a:lnTo>
                <a:lnTo>
                  <a:pt x="109667" y="6693682"/>
                </a:lnTo>
                <a:lnTo>
                  <a:pt x="0" y="210220"/>
                </a:lnTo>
                <a:close/>
              </a:path>
            </a:pathLst>
          </a:custGeom>
          <a:solidFill>
            <a:schemeClr val="dk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sp>
        <p:nvSpPr>
          <p:cNvPr id="392" name="Google Shape;392;p20"/>
          <p:cNvSpPr/>
          <p:nvPr/>
        </p:nvSpPr>
        <p:spPr>
          <a:xfrm>
            <a:off x="659773" y="300482"/>
            <a:ext cx="11532227" cy="6557518"/>
          </a:xfrm>
          <a:custGeom>
            <a:rect b="b" l="l" r="r" t="t"/>
            <a:pathLst>
              <a:path extrusionOk="0" h="6557518" w="11532227">
                <a:moveTo>
                  <a:pt x="11532227" y="0"/>
                </a:moveTo>
                <a:lnTo>
                  <a:pt x="11532227" y="6557518"/>
                </a:lnTo>
                <a:lnTo>
                  <a:pt x="106710" y="6557518"/>
                </a:lnTo>
                <a:lnTo>
                  <a:pt x="58344" y="3698144"/>
                </a:lnTo>
                <a:lnTo>
                  <a:pt x="63364" y="3685701"/>
                </a:lnTo>
                <a:lnTo>
                  <a:pt x="57917" y="3675699"/>
                </a:lnTo>
                <a:lnTo>
                  <a:pt x="5" y="252031"/>
                </a:lnTo>
                <a:cubicBezTo>
                  <a:pt x="-156" y="240459"/>
                  <a:pt x="4457" y="229900"/>
                  <a:pt x="12057" y="222174"/>
                </a:cubicBezTo>
                <a:lnTo>
                  <a:pt x="41781" y="209417"/>
                </a:lnTo>
                <a:lnTo>
                  <a:pt x="41739" y="206871"/>
                </a:lnTo>
                <a:lnTo>
                  <a:pt x="710821" y="194825"/>
                </a:lnTo>
                <a:lnTo>
                  <a:pt x="727865" y="189929"/>
                </a:lnTo>
                <a:cubicBezTo>
                  <a:pt x="737012" y="187853"/>
                  <a:pt x="749603" y="185851"/>
                  <a:pt x="768686" y="184583"/>
                </a:cubicBezTo>
                <a:cubicBezTo>
                  <a:pt x="816401" y="199038"/>
                  <a:pt x="877381" y="160974"/>
                  <a:pt x="936708" y="180497"/>
                </a:cubicBezTo>
                <a:cubicBezTo>
                  <a:pt x="958331" y="185095"/>
                  <a:pt x="1024082" y="183521"/>
                  <a:pt x="1035788" y="173598"/>
                </a:cubicBezTo>
                <a:cubicBezTo>
                  <a:pt x="1049348" y="171288"/>
                  <a:pt x="1065612" y="174505"/>
                  <a:pt x="1071149" y="163981"/>
                </a:cubicBezTo>
                <a:cubicBezTo>
                  <a:pt x="1080660" y="151277"/>
                  <a:pt x="1130023" y="169967"/>
                  <a:pt x="1122064" y="155256"/>
                </a:cubicBezTo>
                <a:cubicBezTo>
                  <a:pt x="1157081" y="168043"/>
                  <a:pt x="1182084" y="141356"/>
                  <a:pt x="1210160" y="134439"/>
                </a:cubicBezTo>
                <a:lnTo>
                  <a:pt x="1295223" y="124615"/>
                </a:lnTo>
                <a:lnTo>
                  <a:pt x="1352480" y="121979"/>
                </a:lnTo>
                <a:lnTo>
                  <a:pt x="1360795" y="122147"/>
                </a:lnTo>
                <a:lnTo>
                  <a:pt x="1429708" y="132256"/>
                </a:lnTo>
                <a:cubicBezTo>
                  <a:pt x="1431276" y="130156"/>
                  <a:pt x="1433399" y="128190"/>
                  <a:pt x="1436017" y="126428"/>
                </a:cubicBezTo>
                <a:lnTo>
                  <a:pt x="1457451" y="120214"/>
                </a:lnTo>
                <a:lnTo>
                  <a:pt x="1476017" y="126702"/>
                </a:lnTo>
                <a:lnTo>
                  <a:pt x="1562617" y="137305"/>
                </a:lnTo>
                <a:lnTo>
                  <a:pt x="1689191" y="146229"/>
                </a:lnTo>
                <a:lnTo>
                  <a:pt x="1708409" y="152900"/>
                </a:lnTo>
                <a:cubicBezTo>
                  <a:pt x="1752130" y="159816"/>
                  <a:pt x="1804566" y="150885"/>
                  <a:pt x="1832650" y="167809"/>
                </a:cubicBezTo>
                <a:lnTo>
                  <a:pt x="1897733" y="169286"/>
                </a:lnTo>
                <a:lnTo>
                  <a:pt x="1904861" y="162746"/>
                </a:lnTo>
                <a:lnTo>
                  <a:pt x="1924089" y="164091"/>
                </a:lnTo>
                <a:lnTo>
                  <a:pt x="1929238" y="163046"/>
                </a:lnTo>
                <a:cubicBezTo>
                  <a:pt x="1939062" y="161015"/>
                  <a:pt x="1948813" y="159235"/>
                  <a:pt x="1958714" y="158451"/>
                </a:cubicBezTo>
                <a:cubicBezTo>
                  <a:pt x="1957770" y="164522"/>
                  <a:pt x="1960112" y="168270"/>
                  <a:pt x="1964400" y="170526"/>
                </a:cubicBezTo>
                <a:lnTo>
                  <a:pt x="1973140" y="172098"/>
                </a:lnTo>
                <a:lnTo>
                  <a:pt x="2292208" y="166354"/>
                </a:lnTo>
                <a:lnTo>
                  <a:pt x="2319371" y="154689"/>
                </a:lnTo>
                <a:lnTo>
                  <a:pt x="2404435" y="144864"/>
                </a:lnTo>
                <a:lnTo>
                  <a:pt x="2461694" y="142228"/>
                </a:lnTo>
                <a:lnTo>
                  <a:pt x="2470008" y="142396"/>
                </a:lnTo>
                <a:lnTo>
                  <a:pt x="2538922" y="152505"/>
                </a:lnTo>
                <a:cubicBezTo>
                  <a:pt x="2540489" y="150406"/>
                  <a:pt x="2542612" y="148440"/>
                  <a:pt x="2545230" y="146676"/>
                </a:cubicBezTo>
                <a:lnTo>
                  <a:pt x="2566664" y="140463"/>
                </a:lnTo>
                <a:lnTo>
                  <a:pt x="2585231" y="146951"/>
                </a:lnTo>
                <a:lnTo>
                  <a:pt x="2671831" y="157554"/>
                </a:lnTo>
                <a:lnTo>
                  <a:pt x="2694045" y="159119"/>
                </a:lnTo>
                <a:lnTo>
                  <a:pt x="3620716" y="142436"/>
                </a:lnTo>
                <a:lnTo>
                  <a:pt x="4421779" y="128014"/>
                </a:lnTo>
                <a:lnTo>
                  <a:pt x="4949411" y="118514"/>
                </a:lnTo>
                <a:lnTo>
                  <a:pt x="4991571" y="117559"/>
                </a:lnTo>
                <a:cubicBezTo>
                  <a:pt x="4982069" y="108710"/>
                  <a:pt x="5177253" y="106698"/>
                  <a:pt x="5247785" y="112853"/>
                </a:cubicBezTo>
                <a:lnTo>
                  <a:pt x="5249565" y="113111"/>
                </a:lnTo>
                <a:lnTo>
                  <a:pt x="8210751" y="59799"/>
                </a:lnTo>
                <a:close/>
              </a:path>
            </a:pathLst>
          </a:cu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sp>
        <p:nvSpPr>
          <p:cNvPr id="393" name="Google Shape;393;p20"/>
          <p:cNvSpPr/>
          <p:nvPr/>
        </p:nvSpPr>
        <p:spPr>
          <a:xfrm rot="3142183">
            <a:off x="580127" y="-137119"/>
            <a:ext cx="444795" cy="1608744"/>
          </a:xfrm>
          <a:custGeom>
            <a:rect b="b" l="l" r="r" t="t"/>
            <a:pathLst>
              <a:path extrusionOk="0" h="1999290" w="555597">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rotWithShape="1">
            <a:blip r:embed="rId4">
              <a:alphaModFix amt="84000"/>
            </a:blip>
            <a:tile algn="tl" flip="none" tx="0" sx="100000" ty="0" sy="100000"/>
          </a:blipFill>
          <a:ln>
            <a:noFill/>
          </a:ln>
          <a:effectLst>
            <a:outerShdw blurRad="63500" rotWithShape="0" algn="tr" dir="8100000" dist="1270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nvGrpSpPr>
          <p:cNvPr id="394" name="Google Shape;394;p20"/>
          <p:cNvGrpSpPr/>
          <p:nvPr/>
        </p:nvGrpSpPr>
        <p:grpSpPr>
          <a:xfrm>
            <a:off x="174436" y="6388259"/>
            <a:ext cx="358083" cy="368964"/>
            <a:chOff x="4135740" y="1795926"/>
            <a:chExt cx="558732" cy="575710"/>
          </a:xfrm>
        </p:grpSpPr>
        <p:grpSp>
          <p:nvGrpSpPr>
            <p:cNvPr id="395" name="Google Shape;395;p20"/>
            <p:cNvGrpSpPr/>
            <p:nvPr/>
          </p:nvGrpSpPr>
          <p:grpSpPr>
            <a:xfrm>
              <a:off x="4135740" y="1795926"/>
              <a:ext cx="558732" cy="575710"/>
              <a:chOff x="1028007" y="1706560"/>
              <a:chExt cx="575710" cy="575710"/>
            </a:xfrm>
          </p:grpSpPr>
          <p:cxnSp>
            <p:nvCxnSpPr>
              <p:cNvPr id="396" name="Google Shape;396;p20"/>
              <p:cNvCxnSpPr/>
              <p:nvPr/>
            </p:nvCxnSpPr>
            <p:spPr>
              <a:xfrm>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cxnSp>
            <p:nvCxnSpPr>
              <p:cNvPr id="397" name="Google Shape;397;p20"/>
              <p:cNvCxnSpPr/>
              <p:nvPr/>
            </p:nvCxnSpPr>
            <p:spPr>
              <a:xfrm rot="-5400000">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grpSp>
        <p:sp>
          <p:nvSpPr>
            <p:cNvPr id="398" name="Google Shape;398;p20"/>
            <p:cNvSpPr/>
            <p:nvPr/>
          </p:nvSpPr>
          <p:spPr>
            <a:xfrm>
              <a:off x="4336389" y="1946248"/>
              <a:ext cx="157434" cy="15743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pic>
        <p:nvPicPr>
          <p:cNvPr descr="A picture containing text&#10;&#10;Description automatically generated" id="399" name="Google Shape;399;p20"/>
          <p:cNvPicPr preferRelativeResize="0"/>
          <p:nvPr/>
        </p:nvPicPr>
        <p:blipFill rotWithShape="1">
          <a:blip r:embed="rId5">
            <a:alphaModFix/>
          </a:blip>
          <a:srcRect b="0" l="0" r="0" t="0"/>
          <a:stretch/>
        </p:blipFill>
        <p:spPr>
          <a:xfrm>
            <a:off x="9785660" y="4182"/>
            <a:ext cx="2405875" cy="679295"/>
          </a:xfrm>
          <a:prstGeom prst="rect">
            <a:avLst/>
          </a:prstGeom>
          <a:noFill/>
          <a:ln>
            <a:noFill/>
          </a:ln>
        </p:spPr>
      </p:pic>
      <p:grpSp>
        <p:nvGrpSpPr>
          <p:cNvPr id="400" name="Google Shape;400;p20"/>
          <p:cNvGrpSpPr/>
          <p:nvPr/>
        </p:nvGrpSpPr>
        <p:grpSpPr>
          <a:xfrm>
            <a:off x="1079809" y="1940244"/>
            <a:ext cx="10672242" cy="4564594"/>
            <a:chOff x="0" y="1896"/>
            <a:chExt cx="10672242" cy="4564594"/>
          </a:xfrm>
        </p:grpSpPr>
        <p:sp>
          <p:nvSpPr>
            <p:cNvPr id="401" name="Google Shape;401;p20"/>
            <p:cNvSpPr/>
            <p:nvPr/>
          </p:nvSpPr>
          <p:spPr>
            <a:xfrm>
              <a:off x="0" y="1896"/>
              <a:ext cx="10672242" cy="960967"/>
            </a:xfrm>
            <a:prstGeom prst="roundRect">
              <a:avLst>
                <a:gd fmla="val 10000" name="adj"/>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0"/>
            <p:cNvSpPr/>
            <p:nvPr/>
          </p:nvSpPr>
          <p:spPr>
            <a:xfrm>
              <a:off x="290692" y="218113"/>
              <a:ext cx="528532" cy="528532"/>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0"/>
            <p:cNvSpPr/>
            <p:nvPr/>
          </p:nvSpPr>
          <p:spPr>
            <a:xfrm>
              <a:off x="1109917" y="1896"/>
              <a:ext cx="9562324" cy="9609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0"/>
            <p:cNvSpPr txBox="1"/>
            <p:nvPr/>
          </p:nvSpPr>
          <p:spPr>
            <a:xfrm>
              <a:off x="1109917" y="1896"/>
              <a:ext cx="9562324" cy="960967"/>
            </a:xfrm>
            <a:prstGeom prst="rect">
              <a:avLst/>
            </a:prstGeom>
            <a:noFill/>
            <a:ln>
              <a:noFill/>
            </a:ln>
          </p:spPr>
          <p:txBody>
            <a:bodyPr anchorCtr="0" anchor="ctr" bIns="101700" lIns="101700" spcFirstLastPara="1" rIns="101700" wrap="square" tIns="101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100x100 image size gives the highest accuracy and the highest computation time. 20x20 image size offers the least accuracy and the least computation time</a:t>
              </a:r>
              <a:endParaRPr/>
            </a:p>
          </p:txBody>
        </p:sp>
        <p:sp>
          <p:nvSpPr>
            <p:cNvPr id="405" name="Google Shape;405;p20"/>
            <p:cNvSpPr/>
            <p:nvPr/>
          </p:nvSpPr>
          <p:spPr>
            <a:xfrm>
              <a:off x="0" y="1203105"/>
              <a:ext cx="10672242" cy="960967"/>
            </a:xfrm>
            <a:prstGeom prst="roundRect">
              <a:avLst>
                <a:gd fmla="val 10000" name="adj"/>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0"/>
            <p:cNvSpPr/>
            <p:nvPr/>
          </p:nvSpPr>
          <p:spPr>
            <a:xfrm>
              <a:off x="290692" y="1419322"/>
              <a:ext cx="528532" cy="528532"/>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0"/>
            <p:cNvSpPr/>
            <p:nvPr/>
          </p:nvSpPr>
          <p:spPr>
            <a:xfrm>
              <a:off x="1109917" y="1203105"/>
              <a:ext cx="9562324" cy="9609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0"/>
            <p:cNvSpPr txBox="1"/>
            <p:nvPr/>
          </p:nvSpPr>
          <p:spPr>
            <a:xfrm>
              <a:off x="1109917" y="1203105"/>
              <a:ext cx="9562324" cy="960967"/>
            </a:xfrm>
            <a:prstGeom prst="rect">
              <a:avLst/>
            </a:prstGeom>
            <a:noFill/>
            <a:ln>
              <a:noFill/>
            </a:ln>
          </p:spPr>
          <p:txBody>
            <a:bodyPr anchorCtr="0" anchor="ctr" bIns="101700" lIns="101700" spcFirstLastPara="1" rIns="101700" wrap="square" tIns="101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Thus, not willing to compromise much on both, for future purposes, 50x50 image size should be considered.</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sp>
          <p:nvSpPr>
            <p:cNvPr id="409" name="Google Shape;409;p20"/>
            <p:cNvSpPr/>
            <p:nvPr/>
          </p:nvSpPr>
          <p:spPr>
            <a:xfrm>
              <a:off x="0" y="2404314"/>
              <a:ext cx="10672242" cy="960967"/>
            </a:xfrm>
            <a:prstGeom prst="roundRect">
              <a:avLst>
                <a:gd fmla="val 10000" name="adj"/>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0"/>
            <p:cNvSpPr/>
            <p:nvPr/>
          </p:nvSpPr>
          <p:spPr>
            <a:xfrm>
              <a:off x="290692" y="2620532"/>
              <a:ext cx="528532" cy="528532"/>
            </a:xfrm>
            <a:prstGeom prst="rect">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0"/>
            <p:cNvSpPr/>
            <p:nvPr/>
          </p:nvSpPr>
          <p:spPr>
            <a:xfrm>
              <a:off x="1109917" y="2404314"/>
              <a:ext cx="9562324" cy="9609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0"/>
            <p:cNvSpPr txBox="1"/>
            <p:nvPr/>
          </p:nvSpPr>
          <p:spPr>
            <a:xfrm>
              <a:off x="1109917" y="2404314"/>
              <a:ext cx="9562324" cy="960967"/>
            </a:xfrm>
            <a:prstGeom prst="rect">
              <a:avLst/>
            </a:prstGeom>
            <a:noFill/>
            <a:ln>
              <a:noFill/>
            </a:ln>
          </p:spPr>
          <p:txBody>
            <a:bodyPr anchorCtr="0" anchor="ctr" bIns="101700" lIns="101700" spcFirstLastPara="1" rIns="101700" wrap="square" tIns="101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Observing emotions, Anger is the most easily perceived emotion with Surprise being difficult to perceive.</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sp>
          <p:nvSpPr>
            <p:cNvPr id="413" name="Google Shape;413;p20"/>
            <p:cNvSpPr/>
            <p:nvPr/>
          </p:nvSpPr>
          <p:spPr>
            <a:xfrm>
              <a:off x="0" y="3605523"/>
              <a:ext cx="10672242" cy="960967"/>
            </a:xfrm>
            <a:prstGeom prst="roundRect">
              <a:avLst>
                <a:gd fmla="val 10000" name="adj"/>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0"/>
            <p:cNvSpPr/>
            <p:nvPr/>
          </p:nvSpPr>
          <p:spPr>
            <a:xfrm>
              <a:off x="290692" y="3821741"/>
              <a:ext cx="528532" cy="528532"/>
            </a:xfrm>
            <a:prstGeom prst="rect">
              <a:avLst/>
            </a:prstGeom>
            <a:blipFill rotWithShape="1">
              <a:blip r:embed="rId9">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0"/>
            <p:cNvSpPr/>
            <p:nvPr/>
          </p:nvSpPr>
          <p:spPr>
            <a:xfrm>
              <a:off x="1109917" y="3605523"/>
              <a:ext cx="9562324" cy="9609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0"/>
            <p:cNvSpPr txBox="1"/>
            <p:nvPr/>
          </p:nvSpPr>
          <p:spPr>
            <a:xfrm>
              <a:off x="1109917" y="3605523"/>
              <a:ext cx="9562324" cy="960967"/>
            </a:xfrm>
            <a:prstGeom prst="rect">
              <a:avLst/>
            </a:prstGeom>
            <a:noFill/>
            <a:ln>
              <a:noFill/>
            </a:ln>
          </p:spPr>
          <p:txBody>
            <a:bodyPr anchorCtr="0" anchor="ctr" bIns="101700" lIns="101700" spcFirstLastPara="1" rIns="101700" wrap="square" tIns="101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Next steps should include adding speech to images and observing if there is any chance in the performance metrics.</a:t>
              </a:r>
              <a:endParaRPr sz="1600">
                <a:solidFill>
                  <a:schemeClr val="dk1"/>
                </a:solidFill>
                <a:latin typeface="Calibri"/>
                <a:ea typeface="Calibri"/>
                <a:cs typeface="Calibri"/>
                <a:sym typeface="Calibri"/>
              </a:endParaRPr>
            </a:p>
          </p:txBody>
        </p:sp>
      </p:grpSp>
      <p:sp>
        <p:nvSpPr>
          <p:cNvPr id="417" name="Google Shape;417;p20"/>
          <p:cNvSpPr txBox="1"/>
          <p:nvPr/>
        </p:nvSpPr>
        <p:spPr>
          <a:xfrm>
            <a:off x="1077951" y="985024"/>
            <a:ext cx="497158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lt1"/>
                </a:solidFill>
                <a:latin typeface="Calibri"/>
                <a:ea typeface="Calibri"/>
                <a:cs typeface="Calibri"/>
                <a:sym typeface="Calibri"/>
              </a:rPr>
              <a:t>CONCLUSION: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1"/>
          <p:cNvSpPr txBox="1"/>
          <p:nvPr/>
        </p:nvSpPr>
        <p:spPr>
          <a:xfrm>
            <a:off x="387566" y="2400531"/>
            <a:ext cx="11501671" cy="1942172"/>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Clr>
                <a:srgbClr val="002060"/>
              </a:buClr>
              <a:buSzPts val="9600"/>
              <a:buFont typeface="Calibri"/>
              <a:buNone/>
            </a:pPr>
            <a:r>
              <a:rPr b="1" i="0" lang="en-US" sz="9600">
                <a:solidFill>
                  <a:srgbClr val="002060"/>
                </a:solidFill>
                <a:highlight>
                  <a:srgbClr val="C0C0C0"/>
                </a:highlight>
                <a:latin typeface="Calibri"/>
                <a:ea typeface="Calibri"/>
                <a:cs typeface="Calibri"/>
                <a:sym typeface="Calibri"/>
              </a:rPr>
              <a:t>THANK YOU</a:t>
            </a:r>
            <a:endParaRPr/>
          </a:p>
        </p:txBody>
      </p:sp>
      <p:pic>
        <p:nvPicPr>
          <p:cNvPr descr="Grinning face outline with solid fill" id="423" name="Google Shape;423;p21"/>
          <p:cNvPicPr preferRelativeResize="0"/>
          <p:nvPr/>
        </p:nvPicPr>
        <p:blipFill rotWithShape="1">
          <a:blip r:embed="rId3">
            <a:alphaModFix/>
          </a:blip>
          <a:srcRect b="0" l="0" r="0" t="0"/>
          <a:stretch/>
        </p:blipFill>
        <p:spPr>
          <a:xfrm>
            <a:off x="5272644" y="4159332"/>
            <a:ext cx="2062348" cy="20722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6" name="Shape 116"/>
        <p:cNvGrpSpPr/>
        <p:nvPr/>
      </p:nvGrpSpPr>
      <p:grpSpPr>
        <a:xfrm>
          <a:off x="0" y="0"/>
          <a:ext cx="0" cy="0"/>
          <a:chOff x="0" y="0"/>
          <a:chExt cx="0" cy="0"/>
        </a:xfrm>
      </p:grpSpPr>
      <p:sp>
        <p:nvSpPr>
          <p:cNvPr id="117" name="Google Shape;117;p3"/>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nvGrpSpPr>
          <p:cNvPr id="118" name="Google Shape;118;p3"/>
          <p:cNvGrpSpPr/>
          <p:nvPr/>
        </p:nvGrpSpPr>
        <p:grpSpPr>
          <a:xfrm>
            <a:off x="174436" y="6388259"/>
            <a:ext cx="358083" cy="368964"/>
            <a:chOff x="4135740" y="1795926"/>
            <a:chExt cx="558732" cy="575710"/>
          </a:xfrm>
        </p:grpSpPr>
        <p:grpSp>
          <p:nvGrpSpPr>
            <p:cNvPr id="119" name="Google Shape;119;p3"/>
            <p:cNvGrpSpPr/>
            <p:nvPr/>
          </p:nvGrpSpPr>
          <p:grpSpPr>
            <a:xfrm>
              <a:off x="4135740" y="1795926"/>
              <a:ext cx="558732" cy="575710"/>
              <a:chOff x="1028007" y="1706560"/>
              <a:chExt cx="575710" cy="575710"/>
            </a:xfrm>
          </p:grpSpPr>
          <p:cxnSp>
            <p:nvCxnSpPr>
              <p:cNvPr id="120" name="Google Shape;120;p3"/>
              <p:cNvCxnSpPr/>
              <p:nvPr/>
            </p:nvCxnSpPr>
            <p:spPr>
              <a:xfrm>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cxnSp>
            <p:nvCxnSpPr>
              <p:cNvPr id="121" name="Google Shape;121;p3"/>
              <p:cNvCxnSpPr/>
              <p:nvPr/>
            </p:nvCxnSpPr>
            <p:spPr>
              <a:xfrm rot="-5400000">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grpSp>
        <p:sp>
          <p:nvSpPr>
            <p:cNvPr id="122" name="Google Shape;122;p3"/>
            <p:cNvSpPr/>
            <p:nvPr/>
          </p:nvSpPr>
          <p:spPr>
            <a:xfrm>
              <a:off x="4336389" y="1946248"/>
              <a:ext cx="157434" cy="15743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grpSp>
        <p:nvGrpSpPr>
          <p:cNvPr id="123" name="Google Shape;123;p3"/>
          <p:cNvGrpSpPr/>
          <p:nvPr/>
        </p:nvGrpSpPr>
        <p:grpSpPr>
          <a:xfrm>
            <a:off x="271347" y="1407360"/>
            <a:ext cx="11617886" cy="5112855"/>
            <a:chOff x="0" y="47296"/>
            <a:chExt cx="11617886" cy="5112855"/>
          </a:xfrm>
        </p:grpSpPr>
        <p:sp>
          <p:nvSpPr>
            <p:cNvPr id="124" name="Google Shape;124;p3"/>
            <p:cNvSpPr/>
            <p:nvPr/>
          </p:nvSpPr>
          <p:spPr>
            <a:xfrm>
              <a:off x="0" y="47296"/>
              <a:ext cx="11617886" cy="1230693"/>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txBox="1"/>
            <p:nvPr/>
          </p:nvSpPr>
          <p:spPr>
            <a:xfrm>
              <a:off x="60077" y="107373"/>
              <a:ext cx="11497732" cy="1110539"/>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It is well documented that facial features also play an important role to identify emotions.</a:t>
              </a:r>
              <a:br>
                <a:rPr lang="en-US" sz="2200">
                  <a:solidFill>
                    <a:schemeClr val="lt1"/>
                  </a:solidFill>
                  <a:latin typeface="Calibri"/>
                  <a:ea typeface="Calibri"/>
                  <a:cs typeface="Calibri"/>
                  <a:sym typeface="Calibri"/>
                </a:rPr>
              </a:br>
              <a:endParaRPr sz="2200">
                <a:solidFill>
                  <a:schemeClr val="lt1"/>
                </a:solidFill>
                <a:latin typeface="Calibri"/>
                <a:ea typeface="Calibri"/>
                <a:cs typeface="Calibri"/>
                <a:sym typeface="Calibri"/>
              </a:endParaRPr>
            </a:p>
          </p:txBody>
        </p:sp>
        <p:sp>
          <p:nvSpPr>
            <p:cNvPr id="126" name="Google Shape;126;p3"/>
            <p:cNvSpPr/>
            <p:nvPr/>
          </p:nvSpPr>
          <p:spPr>
            <a:xfrm>
              <a:off x="0" y="1341350"/>
              <a:ext cx="11617886" cy="1230693"/>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txBox="1"/>
            <p:nvPr/>
          </p:nvSpPr>
          <p:spPr>
            <a:xfrm>
              <a:off x="60077" y="1401427"/>
              <a:ext cx="11497732" cy="1110539"/>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For eg: Raised eyebrows with open mouth expresses surprise whereas slightly curved lips express sadness.</a:t>
              </a:r>
              <a:br>
                <a:rPr lang="en-US" sz="2200">
                  <a:solidFill>
                    <a:schemeClr val="lt1"/>
                  </a:solidFill>
                  <a:latin typeface="Calibri"/>
                  <a:ea typeface="Calibri"/>
                  <a:cs typeface="Calibri"/>
                  <a:sym typeface="Calibri"/>
                </a:rPr>
              </a:br>
              <a:endParaRPr sz="2200">
                <a:solidFill>
                  <a:schemeClr val="lt1"/>
                </a:solidFill>
                <a:latin typeface="Calibri"/>
                <a:ea typeface="Calibri"/>
                <a:cs typeface="Calibri"/>
                <a:sym typeface="Calibri"/>
              </a:endParaRPr>
            </a:p>
          </p:txBody>
        </p:sp>
        <p:sp>
          <p:nvSpPr>
            <p:cNvPr id="128" name="Google Shape;128;p3"/>
            <p:cNvSpPr/>
            <p:nvPr/>
          </p:nvSpPr>
          <p:spPr>
            <a:xfrm>
              <a:off x="0" y="2635404"/>
              <a:ext cx="11617886" cy="1230693"/>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txBox="1"/>
            <p:nvPr/>
          </p:nvSpPr>
          <p:spPr>
            <a:xfrm>
              <a:off x="60077" y="2695481"/>
              <a:ext cx="11497732" cy="1110539"/>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This added information might help identify emotions much better and thus forms the base of this paper.</a:t>
              </a:r>
              <a:br>
                <a:rPr lang="en-US" sz="2200">
                  <a:solidFill>
                    <a:schemeClr val="lt1"/>
                  </a:solidFill>
                  <a:latin typeface="Calibri"/>
                  <a:ea typeface="Calibri"/>
                  <a:cs typeface="Calibri"/>
                  <a:sym typeface="Calibri"/>
                </a:rPr>
              </a:br>
              <a:endParaRPr sz="2200">
                <a:solidFill>
                  <a:schemeClr val="lt1"/>
                </a:solidFill>
                <a:latin typeface="Calibri"/>
                <a:ea typeface="Calibri"/>
                <a:cs typeface="Calibri"/>
                <a:sym typeface="Calibri"/>
              </a:endParaRPr>
            </a:p>
          </p:txBody>
        </p:sp>
        <p:sp>
          <p:nvSpPr>
            <p:cNvPr id="130" name="Google Shape;130;p3"/>
            <p:cNvSpPr/>
            <p:nvPr/>
          </p:nvSpPr>
          <p:spPr>
            <a:xfrm>
              <a:off x="0" y="3929458"/>
              <a:ext cx="11617886" cy="1230693"/>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txBox="1"/>
            <p:nvPr/>
          </p:nvSpPr>
          <p:spPr>
            <a:xfrm>
              <a:off x="60077" y="3989535"/>
              <a:ext cx="11497732" cy="1110539"/>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For this paper, eINTERFACE’05 dataset was used and then converted into a series of images.</a:t>
              </a:r>
              <a:endParaRPr/>
            </a:p>
          </p:txBody>
        </p:sp>
      </p:grpSp>
      <p:pic>
        <p:nvPicPr>
          <p:cNvPr descr="A picture containing text&#10;&#10;Description automatically generated" id="132" name="Google Shape;132;p3"/>
          <p:cNvPicPr preferRelativeResize="0"/>
          <p:nvPr/>
        </p:nvPicPr>
        <p:blipFill rotWithShape="1">
          <a:blip r:embed="rId3">
            <a:alphaModFix/>
          </a:blip>
          <a:srcRect b="0" l="0" r="0" t="0"/>
          <a:stretch/>
        </p:blipFill>
        <p:spPr>
          <a:xfrm>
            <a:off x="9785660" y="4182"/>
            <a:ext cx="2405875" cy="679295"/>
          </a:xfrm>
          <a:prstGeom prst="rect">
            <a:avLst/>
          </a:prstGeom>
          <a:noFill/>
          <a:ln>
            <a:noFill/>
          </a:ln>
        </p:spPr>
      </p:pic>
      <p:sp>
        <p:nvSpPr>
          <p:cNvPr id="133" name="Google Shape;133;p3"/>
          <p:cNvSpPr txBox="1"/>
          <p:nvPr/>
        </p:nvSpPr>
        <p:spPr>
          <a:xfrm>
            <a:off x="353121" y="306659"/>
            <a:ext cx="5566317" cy="769441"/>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Calibri"/>
                <a:ea typeface="Calibri"/>
                <a:cs typeface="Calibri"/>
                <a:sym typeface="Calibri"/>
              </a:rPr>
              <a:t>PROBLEM STATEMENT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ph idx="1" type="body"/>
          </p:nvPr>
        </p:nvSpPr>
        <p:spPr>
          <a:xfrm>
            <a:off x="206298" y="1518862"/>
            <a:ext cx="11872175" cy="5164434"/>
          </a:xfrm>
          <a:prstGeom prst="rect">
            <a:avLst/>
          </a:prstGeom>
          <a:solidFill>
            <a:srgbClr val="ACBDBD"/>
          </a:solidFill>
          <a:ln>
            <a:noFill/>
          </a:ln>
        </p:spPr>
        <p:txBody>
          <a:bodyPr anchorCtr="0" anchor="t" bIns="45700" lIns="91425" spcFirstLastPara="1" rIns="91425" wrap="square" tIns="45700">
            <a:normAutofit fontScale="92500" lnSpcReduction="10000"/>
          </a:bodyPr>
          <a:lstStyle/>
          <a:p>
            <a:pPr indent="-228600" lvl="0" marL="228600" rtl="0" algn="l">
              <a:lnSpc>
                <a:spcPct val="160000"/>
              </a:lnSpc>
              <a:spcBef>
                <a:spcPts val="0"/>
              </a:spcBef>
              <a:spcAft>
                <a:spcPts val="0"/>
              </a:spcAft>
              <a:buClr>
                <a:schemeClr val="dk1"/>
              </a:buClr>
              <a:buSzPct val="100000"/>
              <a:buChar char="•"/>
            </a:pPr>
            <a:r>
              <a:rPr lang="en-US" sz="2000">
                <a:latin typeface="Calibri"/>
                <a:ea typeface="Calibri"/>
                <a:cs typeface="Calibri"/>
                <a:sym typeface="Calibri"/>
              </a:rPr>
              <a:t>As explained, images created in a real world environment would give our model a better chance to identify emotions across various facial images.</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100000"/>
              <a:buNone/>
            </a:pPr>
            <a:r>
              <a:t/>
            </a:r>
            <a:endParaRPr sz="1400"/>
          </a:p>
          <a:p>
            <a:pPr indent="0" lvl="0" marL="0" rtl="0" algn="l">
              <a:lnSpc>
                <a:spcPct val="120000"/>
              </a:lnSpc>
              <a:spcBef>
                <a:spcPts val="1000"/>
              </a:spcBef>
              <a:spcAft>
                <a:spcPts val="0"/>
              </a:spcAft>
              <a:buClr>
                <a:schemeClr val="dk1"/>
              </a:buClr>
              <a:buSzPct val="100000"/>
              <a:buNone/>
            </a:pPr>
            <a:r>
              <a:t/>
            </a:r>
            <a:endParaRPr sz="1400">
              <a:latin typeface="Consolas"/>
              <a:ea typeface="Consolas"/>
              <a:cs typeface="Consolas"/>
              <a:sym typeface="Consolas"/>
            </a:endParaRPr>
          </a:p>
          <a:p>
            <a:pPr indent="-228600"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For </a:t>
            </a:r>
            <a:r>
              <a:rPr lang="en-US" sz="1800">
                <a:latin typeface="Calibri"/>
                <a:ea typeface="Calibri"/>
                <a:cs typeface="Calibri"/>
                <a:sym typeface="Calibri"/>
              </a:rPr>
              <a:t>this</a:t>
            </a:r>
            <a:r>
              <a:rPr lang="en-US" sz="2000">
                <a:latin typeface="Calibri"/>
                <a:ea typeface="Calibri"/>
                <a:cs typeface="Calibri"/>
                <a:sym typeface="Calibri"/>
              </a:rPr>
              <a:t> purpose, some noise and inversion was introduced inside the images.</a:t>
            </a:r>
            <a:br>
              <a:rPr lang="en-US" sz="1400"/>
            </a:br>
            <a:endParaRPr sz="2000">
              <a:latin typeface="Consolas"/>
              <a:ea typeface="Consolas"/>
              <a:cs typeface="Consolas"/>
              <a:sym typeface="Consolas"/>
            </a:endParaRPr>
          </a:p>
          <a:p>
            <a:pPr indent="-146367" lvl="0" marL="228600" rtl="0" algn="l">
              <a:lnSpc>
                <a:spcPct val="120000"/>
              </a:lnSpc>
              <a:spcBef>
                <a:spcPts val="1000"/>
              </a:spcBef>
              <a:spcAft>
                <a:spcPts val="0"/>
              </a:spcAft>
              <a:buClr>
                <a:schemeClr val="dk1"/>
              </a:buClr>
              <a:buSzPct val="100000"/>
              <a:buNone/>
            </a:pPr>
            <a:r>
              <a:t/>
            </a:r>
            <a:endParaRPr sz="1400"/>
          </a:p>
          <a:p>
            <a:pPr indent="-228600"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The images were also changed to monochrome as it would offer our model a better chance at high accuracy.</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100000"/>
              <a:buNone/>
            </a:pPr>
            <a:r>
              <a:t/>
            </a:r>
            <a:endParaRPr sz="1400"/>
          </a:p>
          <a:p>
            <a:pPr indent="0" lvl="0" marL="0" rtl="0" algn="l">
              <a:lnSpc>
                <a:spcPct val="120000"/>
              </a:lnSpc>
              <a:spcBef>
                <a:spcPts val="1000"/>
              </a:spcBef>
              <a:spcAft>
                <a:spcPts val="0"/>
              </a:spcAft>
              <a:buClr>
                <a:schemeClr val="dk1"/>
              </a:buClr>
              <a:buSzPct val="100000"/>
              <a:buNone/>
            </a:pPr>
            <a:r>
              <a:t/>
            </a:r>
            <a:endParaRPr sz="1400">
              <a:latin typeface="Consolas"/>
              <a:ea typeface="Consolas"/>
              <a:cs typeface="Consolas"/>
              <a:sym typeface="Consolas"/>
            </a:endParaRPr>
          </a:p>
          <a:p>
            <a:pPr indent="-228600" lvl="0" marL="228600" rtl="0" algn="l">
              <a:lnSpc>
                <a:spcPct val="120000"/>
              </a:lnSpc>
              <a:spcBef>
                <a:spcPts val="1000"/>
              </a:spcBef>
              <a:spcAft>
                <a:spcPts val="0"/>
              </a:spcAft>
              <a:buClr>
                <a:schemeClr val="dk1"/>
              </a:buClr>
              <a:buSzPct val="100000"/>
              <a:buChar char="•"/>
            </a:pPr>
            <a:r>
              <a:rPr lang="en-US" sz="2000">
                <a:latin typeface="Calibri"/>
                <a:ea typeface="Calibri"/>
                <a:cs typeface="Calibri"/>
                <a:sym typeface="Calibri"/>
              </a:rPr>
              <a:t>Thus, a unique dataset was born out of pre-existing dataset. </a:t>
            </a:r>
            <a:endParaRPr sz="2000">
              <a:latin typeface="Calibri"/>
              <a:ea typeface="Calibri"/>
              <a:cs typeface="Calibri"/>
              <a:sym typeface="Calibri"/>
            </a:endParaRPr>
          </a:p>
          <a:p>
            <a:pPr indent="0" lvl="0" marL="0" rtl="0" algn="l">
              <a:lnSpc>
                <a:spcPct val="120000"/>
              </a:lnSpc>
              <a:spcBef>
                <a:spcPts val="1000"/>
              </a:spcBef>
              <a:spcAft>
                <a:spcPts val="0"/>
              </a:spcAft>
              <a:buClr>
                <a:schemeClr val="dk1"/>
              </a:buClr>
              <a:buSzPct val="80000"/>
              <a:buNone/>
            </a:pPr>
            <a:br>
              <a:rPr lang="en-US"/>
            </a:br>
            <a:endParaRPr sz="2000">
              <a:latin typeface="Calibri"/>
              <a:ea typeface="Calibri"/>
              <a:cs typeface="Calibri"/>
              <a:sym typeface="Calibri"/>
            </a:endParaRPr>
          </a:p>
        </p:txBody>
      </p:sp>
      <p:sp>
        <p:nvSpPr>
          <p:cNvPr id="139" name="Google Shape;139;p4"/>
          <p:cNvSpPr txBox="1"/>
          <p:nvPr/>
        </p:nvSpPr>
        <p:spPr>
          <a:xfrm>
            <a:off x="148682" y="343828"/>
            <a:ext cx="8651487" cy="800219"/>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600">
                <a:solidFill>
                  <a:schemeClr val="dk1"/>
                </a:solidFill>
                <a:latin typeface="Calibri"/>
                <a:ea typeface="Calibri"/>
                <a:cs typeface="Calibri"/>
                <a:sym typeface="Calibri"/>
              </a:rPr>
              <a:t>DATASET DESCRIPTION :</a:t>
            </a:r>
            <a:endParaRPr/>
          </a:p>
        </p:txBody>
      </p:sp>
      <p:pic>
        <p:nvPicPr>
          <p:cNvPr descr="A picture containing text, posing, old&#10;&#10;Description automatically generated" id="140" name="Google Shape;140;p4"/>
          <p:cNvPicPr preferRelativeResize="0"/>
          <p:nvPr/>
        </p:nvPicPr>
        <p:blipFill rotWithShape="1">
          <a:blip r:embed="rId3">
            <a:alphaModFix/>
          </a:blip>
          <a:srcRect b="0" l="0" r="0" t="0"/>
          <a:stretch/>
        </p:blipFill>
        <p:spPr>
          <a:xfrm>
            <a:off x="8882910" y="4832627"/>
            <a:ext cx="3175021" cy="1830901"/>
          </a:xfrm>
          <a:prstGeom prst="rect">
            <a:avLst/>
          </a:prstGeom>
          <a:noFill/>
          <a:ln>
            <a:noFill/>
          </a:ln>
        </p:spPr>
      </p:pic>
      <p:pic>
        <p:nvPicPr>
          <p:cNvPr descr="A picture containing text&#10;&#10;Description automatically generated" id="141" name="Google Shape;141;p4"/>
          <p:cNvPicPr preferRelativeResize="0"/>
          <p:nvPr/>
        </p:nvPicPr>
        <p:blipFill rotWithShape="1">
          <a:blip r:embed="rId4">
            <a:alphaModFix/>
          </a:blip>
          <a:srcRect b="0" l="0" r="0" t="0"/>
          <a:stretch/>
        </p:blipFill>
        <p:spPr>
          <a:xfrm>
            <a:off x="9646270" y="431645"/>
            <a:ext cx="2405875" cy="6792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idx="1" type="body"/>
          </p:nvPr>
        </p:nvSpPr>
        <p:spPr>
          <a:xfrm>
            <a:off x="206298" y="1407350"/>
            <a:ext cx="11872175" cy="5275946"/>
          </a:xfrm>
          <a:prstGeom prst="rect">
            <a:avLst/>
          </a:prstGeom>
          <a:solidFill>
            <a:srgbClr val="ACBDBD"/>
          </a:solidFill>
          <a:ln>
            <a:noFill/>
          </a:ln>
        </p:spPr>
        <p:txBody>
          <a:bodyPr anchorCtr="0" anchor="t" bIns="45700" lIns="91425" spcFirstLastPara="1" rIns="91425" wrap="square" tIns="45700">
            <a:normAutofit fontScale="47500" lnSpcReduction="20000"/>
          </a:bodyPr>
          <a:lstStyle/>
          <a:p>
            <a:pPr indent="-228600" lvl="0" marL="228600" rtl="0" algn="l">
              <a:lnSpc>
                <a:spcPct val="120000"/>
              </a:lnSpc>
              <a:spcBef>
                <a:spcPts val="0"/>
              </a:spcBef>
              <a:spcAft>
                <a:spcPts val="0"/>
              </a:spcAft>
              <a:buClr>
                <a:schemeClr val="dk1"/>
              </a:buClr>
              <a:buSzPct val="100000"/>
              <a:buChar char="•"/>
            </a:pPr>
            <a:r>
              <a:rPr lang="en-US" sz="3800">
                <a:latin typeface="Calibri"/>
                <a:ea typeface="Calibri"/>
                <a:cs typeface="Calibri"/>
                <a:sym typeface="Calibri"/>
              </a:rPr>
              <a:t>The image shows the distribution images across train, test and validation.</a:t>
            </a:r>
            <a:endParaRPr/>
          </a:p>
          <a:p>
            <a:pPr indent="0" lvl="0" marL="0" rtl="0" algn="l">
              <a:lnSpc>
                <a:spcPct val="120000"/>
              </a:lnSpc>
              <a:spcBef>
                <a:spcPts val="1000"/>
              </a:spcBef>
              <a:spcAft>
                <a:spcPts val="0"/>
              </a:spcAft>
              <a:buClr>
                <a:schemeClr val="dk1"/>
              </a:buClr>
              <a:buSzPct val="100000"/>
              <a:buNone/>
            </a:pPr>
            <a:r>
              <a:t/>
            </a:r>
            <a:endParaRPr sz="3800"/>
          </a:p>
          <a:p>
            <a:pPr indent="-228600" lvl="0" marL="228600" rtl="0" algn="l">
              <a:lnSpc>
                <a:spcPct val="120000"/>
              </a:lnSpc>
              <a:spcBef>
                <a:spcPts val="1000"/>
              </a:spcBef>
              <a:spcAft>
                <a:spcPts val="0"/>
              </a:spcAft>
              <a:buClr>
                <a:schemeClr val="dk1"/>
              </a:buClr>
              <a:buSzPct val="100000"/>
              <a:buChar char="•"/>
            </a:pPr>
            <a:r>
              <a:rPr lang="en-US" sz="3800">
                <a:latin typeface="Calibri"/>
                <a:ea typeface="Calibri"/>
                <a:cs typeface="Calibri"/>
                <a:sym typeface="Calibri"/>
              </a:rPr>
              <a:t>To make sure the model learns in the intended way, the dataset was made balanced.</a:t>
            </a:r>
            <a:endParaRPr sz="3800">
              <a:latin typeface="Calibri"/>
              <a:ea typeface="Calibri"/>
              <a:cs typeface="Calibri"/>
              <a:sym typeface="Calibri"/>
            </a:endParaRPr>
          </a:p>
          <a:p>
            <a:pPr indent="0" lvl="0" marL="0" rtl="0" algn="l">
              <a:lnSpc>
                <a:spcPct val="120000"/>
              </a:lnSpc>
              <a:spcBef>
                <a:spcPts val="1000"/>
              </a:spcBef>
              <a:spcAft>
                <a:spcPts val="0"/>
              </a:spcAft>
              <a:buClr>
                <a:schemeClr val="dk1"/>
              </a:buClr>
              <a:buSzPct val="100000"/>
              <a:buNone/>
            </a:pPr>
            <a:r>
              <a:t/>
            </a:r>
            <a:endParaRPr sz="3800"/>
          </a:p>
          <a:p>
            <a:pPr indent="-228600" lvl="0" marL="228600" rtl="0" algn="l">
              <a:lnSpc>
                <a:spcPct val="120000"/>
              </a:lnSpc>
              <a:spcBef>
                <a:spcPts val="1000"/>
              </a:spcBef>
              <a:spcAft>
                <a:spcPts val="0"/>
              </a:spcAft>
              <a:buClr>
                <a:schemeClr val="dk1"/>
              </a:buClr>
              <a:buSzPct val="100000"/>
              <a:buChar char="•"/>
            </a:pPr>
            <a:r>
              <a:rPr lang="en-US" sz="3800">
                <a:latin typeface="Calibri"/>
                <a:ea typeface="Calibri"/>
                <a:cs typeface="Calibri"/>
                <a:sym typeface="Calibri"/>
              </a:rPr>
              <a:t>Utilizing Paul Eckman’s idea of emotions, the paper takes into consideration the following emotions for the purpose of its experiments.</a:t>
            </a:r>
            <a:endParaRPr/>
          </a:p>
          <a:p>
            <a:pPr indent="-228600" lvl="4" marL="1005839" rtl="0" algn="l">
              <a:lnSpc>
                <a:spcPct val="120000"/>
              </a:lnSpc>
              <a:spcBef>
                <a:spcPts val="500"/>
              </a:spcBef>
              <a:spcAft>
                <a:spcPts val="0"/>
              </a:spcAft>
              <a:buClr>
                <a:schemeClr val="dk1"/>
              </a:buClr>
              <a:buSzPct val="100000"/>
              <a:buFont typeface="Noto Sans Symbols"/>
              <a:buChar char="❑"/>
            </a:pPr>
            <a:r>
              <a:rPr lang="en-US" sz="3800">
                <a:latin typeface="Calibri"/>
                <a:ea typeface="Calibri"/>
                <a:cs typeface="Calibri"/>
                <a:sym typeface="Calibri"/>
              </a:rPr>
              <a:t>Happiness</a:t>
            </a:r>
            <a:endParaRPr sz="3800">
              <a:latin typeface="Calibri"/>
              <a:ea typeface="Calibri"/>
              <a:cs typeface="Calibri"/>
              <a:sym typeface="Calibri"/>
            </a:endParaRPr>
          </a:p>
          <a:p>
            <a:pPr indent="-228600" lvl="4" marL="1005839" rtl="0" algn="l">
              <a:lnSpc>
                <a:spcPct val="120000"/>
              </a:lnSpc>
              <a:spcBef>
                <a:spcPts val="500"/>
              </a:spcBef>
              <a:spcAft>
                <a:spcPts val="0"/>
              </a:spcAft>
              <a:buClr>
                <a:schemeClr val="dk1"/>
              </a:buClr>
              <a:buSzPct val="100000"/>
              <a:buFont typeface="Noto Sans Symbols"/>
              <a:buChar char="❑"/>
            </a:pPr>
            <a:r>
              <a:rPr lang="en-US" sz="3800">
                <a:latin typeface="Calibri"/>
                <a:ea typeface="Calibri"/>
                <a:cs typeface="Calibri"/>
                <a:sym typeface="Calibri"/>
              </a:rPr>
              <a:t>Anger</a:t>
            </a:r>
            <a:endParaRPr sz="3800">
              <a:latin typeface="Calibri"/>
              <a:ea typeface="Calibri"/>
              <a:cs typeface="Calibri"/>
              <a:sym typeface="Calibri"/>
            </a:endParaRPr>
          </a:p>
          <a:p>
            <a:pPr indent="-228600" lvl="4" marL="1005839" rtl="0" algn="l">
              <a:lnSpc>
                <a:spcPct val="120000"/>
              </a:lnSpc>
              <a:spcBef>
                <a:spcPts val="500"/>
              </a:spcBef>
              <a:spcAft>
                <a:spcPts val="0"/>
              </a:spcAft>
              <a:buClr>
                <a:schemeClr val="dk1"/>
              </a:buClr>
              <a:buSzPct val="100000"/>
              <a:buFont typeface="Noto Sans Symbols"/>
              <a:buChar char="❑"/>
            </a:pPr>
            <a:r>
              <a:rPr lang="en-US" sz="3800">
                <a:latin typeface="Calibri"/>
                <a:ea typeface="Calibri"/>
                <a:cs typeface="Calibri"/>
                <a:sym typeface="Calibri"/>
              </a:rPr>
              <a:t>Sadness</a:t>
            </a:r>
            <a:endParaRPr sz="3800">
              <a:latin typeface="Calibri"/>
              <a:ea typeface="Calibri"/>
              <a:cs typeface="Calibri"/>
              <a:sym typeface="Calibri"/>
            </a:endParaRPr>
          </a:p>
          <a:p>
            <a:pPr indent="-228600" lvl="4" marL="1005839" rtl="0" algn="l">
              <a:lnSpc>
                <a:spcPct val="120000"/>
              </a:lnSpc>
              <a:spcBef>
                <a:spcPts val="500"/>
              </a:spcBef>
              <a:spcAft>
                <a:spcPts val="0"/>
              </a:spcAft>
              <a:buClr>
                <a:schemeClr val="dk1"/>
              </a:buClr>
              <a:buSzPct val="100000"/>
              <a:buFont typeface="Noto Sans Symbols"/>
              <a:buChar char="❑"/>
            </a:pPr>
            <a:r>
              <a:rPr lang="en-US" sz="3800">
                <a:latin typeface="Calibri"/>
                <a:ea typeface="Calibri"/>
                <a:cs typeface="Calibri"/>
                <a:sym typeface="Calibri"/>
              </a:rPr>
              <a:t>Disgust</a:t>
            </a:r>
            <a:endParaRPr sz="3800">
              <a:latin typeface="Calibri"/>
              <a:ea typeface="Calibri"/>
              <a:cs typeface="Calibri"/>
              <a:sym typeface="Calibri"/>
            </a:endParaRPr>
          </a:p>
          <a:p>
            <a:pPr indent="-228600" lvl="4" marL="1005839" rtl="0" algn="l">
              <a:lnSpc>
                <a:spcPct val="120000"/>
              </a:lnSpc>
              <a:spcBef>
                <a:spcPts val="500"/>
              </a:spcBef>
              <a:spcAft>
                <a:spcPts val="0"/>
              </a:spcAft>
              <a:buClr>
                <a:schemeClr val="dk1"/>
              </a:buClr>
              <a:buSzPct val="100000"/>
              <a:buFont typeface="Noto Sans Symbols"/>
              <a:buChar char="❑"/>
            </a:pPr>
            <a:r>
              <a:rPr lang="en-US" sz="3800">
                <a:latin typeface="Calibri"/>
                <a:ea typeface="Calibri"/>
                <a:cs typeface="Calibri"/>
                <a:sym typeface="Calibri"/>
              </a:rPr>
              <a:t>Fear</a:t>
            </a:r>
            <a:endParaRPr sz="3800">
              <a:latin typeface="Calibri"/>
              <a:ea typeface="Calibri"/>
              <a:cs typeface="Calibri"/>
              <a:sym typeface="Calibri"/>
            </a:endParaRPr>
          </a:p>
          <a:p>
            <a:pPr indent="-228600" lvl="4" marL="1005839" rtl="0" algn="l">
              <a:lnSpc>
                <a:spcPct val="120000"/>
              </a:lnSpc>
              <a:spcBef>
                <a:spcPts val="500"/>
              </a:spcBef>
              <a:spcAft>
                <a:spcPts val="0"/>
              </a:spcAft>
              <a:buClr>
                <a:schemeClr val="dk1"/>
              </a:buClr>
              <a:buSzPct val="100000"/>
              <a:buFont typeface="Noto Sans Symbols"/>
              <a:buChar char="❑"/>
            </a:pPr>
            <a:r>
              <a:rPr lang="en-US" sz="3800">
                <a:latin typeface="Calibri"/>
                <a:ea typeface="Calibri"/>
                <a:cs typeface="Calibri"/>
                <a:sym typeface="Calibri"/>
              </a:rPr>
              <a:t>Surprise</a:t>
            </a:r>
            <a:endParaRPr sz="3800">
              <a:latin typeface="Calibri"/>
              <a:ea typeface="Calibri"/>
              <a:cs typeface="Calibri"/>
              <a:sym typeface="Calibri"/>
            </a:endParaRPr>
          </a:p>
          <a:p>
            <a:pPr indent="-228600" lvl="0" marL="228600" rtl="0" algn="l">
              <a:lnSpc>
                <a:spcPct val="120000"/>
              </a:lnSpc>
              <a:spcBef>
                <a:spcPts val="1000"/>
              </a:spcBef>
              <a:spcAft>
                <a:spcPts val="0"/>
              </a:spcAft>
              <a:buClr>
                <a:schemeClr val="dk1"/>
              </a:buClr>
              <a:buSzPct val="100000"/>
              <a:buChar char="•"/>
            </a:pPr>
            <a:br>
              <a:rPr lang="en-US"/>
            </a:br>
            <a:endParaRPr>
              <a:latin typeface="Calibri"/>
              <a:ea typeface="Calibri"/>
              <a:cs typeface="Calibri"/>
              <a:sym typeface="Calibri"/>
            </a:endParaRPr>
          </a:p>
          <a:p>
            <a:pPr indent="0" lvl="0" marL="0" rtl="0" algn="l">
              <a:lnSpc>
                <a:spcPct val="120000"/>
              </a:lnSpc>
              <a:spcBef>
                <a:spcPts val="1000"/>
              </a:spcBef>
              <a:spcAft>
                <a:spcPts val="0"/>
              </a:spcAft>
              <a:buClr>
                <a:schemeClr val="dk1"/>
              </a:buClr>
              <a:buSzPct val="66666"/>
              <a:buNone/>
            </a:pPr>
            <a:br>
              <a:rPr lang="en-US"/>
            </a:br>
            <a:endParaRPr sz="2400">
              <a:latin typeface="Calibri"/>
              <a:ea typeface="Calibri"/>
              <a:cs typeface="Calibri"/>
              <a:sym typeface="Calibri"/>
            </a:endParaRPr>
          </a:p>
        </p:txBody>
      </p:sp>
      <p:sp>
        <p:nvSpPr>
          <p:cNvPr id="147" name="Google Shape;147;p5"/>
          <p:cNvSpPr txBox="1"/>
          <p:nvPr/>
        </p:nvSpPr>
        <p:spPr>
          <a:xfrm>
            <a:off x="148682" y="343828"/>
            <a:ext cx="6411951" cy="800219"/>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600">
                <a:solidFill>
                  <a:schemeClr val="dk1"/>
                </a:solidFill>
                <a:latin typeface="Calibri"/>
                <a:ea typeface="Calibri"/>
                <a:cs typeface="Calibri"/>
                <a:sym typeface="Calibri"/>
              </a:rPr>
              <a:t>DATASET DESCRIPTION :</a:t>
            </a:r>
            <a:endParaRPr/>
          </a:p>
        </p:txBody>
      </p:sp>
      <p:pic>
        <p:nvPicPr>
          <p:cNvPr descr="A picture containing text&#10;&#10;Description automatically generated" id="148" name="Google Shape;148;p5"/>
          <p:cNvPicPr preferRelativeResize="0"/>
          <p:nvPr/>
        </p:nvPicPr>
        <p:blipFill rotWithShape="1">
          <a:blip r:embed="rId3">
            <a:alphaModFix/>
          </a:blip>
          <a:srcRect b="0" l="0" r="0" t="0"/>
          <a:stretch/>
        </p:blipFill>
        <p:spPr>
          <a:xfrm>
            <a:off x="9785660" y="4182"/>
            <a:ext cx="2405875" cy="679295"/>
          </a:xfrm>
          <a:prstGeom prst="rect">
            <a:avLst/>
          </a:prstGeom>
          <a:noFill/>
          <a:ln>
            <a:noFill/>
          </a:ln>
        </p:spPr>
      </p:pic>
      <p:pic>
        <p:nvPicPr>
          <p:cNvPr id="149" name="Google Shape;149;p5"/>
          <p:cNvPicPr preferRelativeResize="0"/>
          <p:nvPr/>
        </p:nvPicPr>
        <p:blipFill rotWithShape="1">
          <a:blip r:embed="rId4">
            <a:alphaModFix/>
          </a:blip>
          <a:srcRect b="676" l="5098" r="4012" t="0"/>
          <a:stretch/>
        </p:blipFill>
        <p:spPr>
          <a:xfrm>
            <a:off x="2680829" y="4483775"/>
            <a:ext cx="9371251" cy="1856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pSp>
        <p:nvGrpSpPr>
          <p:cNvPr id="154" name="Google Shape;154;p6"/>
          <p:cNvGrpSpPr/>
          <p:nvPr/>
        </p:nvGrpSpPr>
        <p:grpSpPr>
          <a:xfrm>
            <a:off x="364274" y="1891105"/>
            <a:ext cx="11630566" cy="4392068"/>
            <a:chOff x="0" y="536"/>
            <a:chExt cx="11630566" cy="4392068"/>
          </a:xfrm>
        </p:grpSpPr>
        <p:sp>
          <p:nvSpPr>
            <p:cNvPr id="155" name="Google Shape;155;p6"/>
            <p:cNvSpPr/>
            <p:nvPr/>
          </p:nvSpPr>
          <p:spPr>
            <a:xfrm>
              <a:off x="0" y="536"/>
              <a:ext cx="11630566" cy="1254876"/>
            </a:xfrm>
            <a:prstGeom prst="roundRect">
              <a:avLst>
                <a:gd fmla="val 10000" name="adj"/>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a:off x="379600" y="282883"/>
              <a:ext cx="690182" cy="690182"/>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a:off x="1449382" y="536"/>
              <a:ext cx="10181183" cy="1254876"/>
            </a:xfrm>
            <a:prstGeom prst="rect">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txBox="1"/>
            <p:nvPr/>
          </p:nvSpPr>
          <p:spPr>
            <a:xfrm>
              <a:off x="1449382" y="536"/>
              <a:ext cx="10181183" cy="1254876"/>
            </a:xfrm>
            <a:prstGeom prst="rect">
              <a:avLst/>
            </a:prstGeom>
            <a:noFill/>
            <a:ln>
              <a:noFill/>
            </a:ln>
          </p:spPr>
          <p:txBody>
            <a:bodyPr anchorCtr="0" anchor="ctr" bIns="132800" lIns="132800" spcFirstLastPara="1" rIns="132800" wrap="square" tIns="132800">
              <a:noAutofit/>
            </a:bodyPr>
            <a:lstStyle/>
            <a:p>
              <a:pPr indent="0" lvl="0" marL="0" marR="0" rtl="0" algn="l">
                <a:lnSpc>
                  <a:spcPct val="10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The entire project was taken up on Google Colab. This ensured, the local system was not under-pressure to the amount of images used and also gave security from project getting deleted.</a:t>
              </a:r>
              <a:endParaRPr/>
            </a:p>
          </p:txBody>
        </p:sp>
        <p:sp>
          <p:nvSpPr>
            <p:cNvPr id="159" name="Google Shape;159;p6"/>
            <p:cNvSpPr/>
            <p:nvPr/>
          </p:nvSpPr>
          <p:spPr>
            <a:xfrm>
              <a:off x="0" y="1569132"/>
              <a:ext cx="11630566" cy="1254876"/>
            </a:xfrm>
            <a:prstGeom prst="roundRect">
              <a:avLst>
                <a:gd fmla="val 10000" name="adj"/>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a:off x="379600" y="1851479"/>
              <a:ext cx="690182" cy="690182"/>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1449382" y="1569132"/>
              <a:ext cx="10181183" cy="12548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txBox="1"/>
            <p:nvPr/>
          </p:nvSpPr>
          <p:spPr>
            <a:xfrm>
              <a:off x="1449382" y="1569132"/>
              <a:ext cx="10181183" cy="1254876"/>
            </a:xfrm>
            <a:prstGeom prst="rect">
              <a:avLst/>
            </a:prstGeom>
            <a:noFill/>
            <a:ln>
              <a:noFill/>
            </a:ln>
          </p:spPr>
          <p:txBody>
            <a:bodyPr anchorCtr="0" anchor="ctr" bIns="132800" lIns="132800" spcFirstLastPara="1" rIns="132800" wrap="square" tIns="132800">
              <a:noAutofit/>
            </a:bodyPr>
            <a:lstStyle/>
            <a:p>
              <a:pPr indent="0" lvl="0" marL="0" marR="0" rtl="0" algn="l">
                <a:lnSpc>
                  <a:spcPct val="10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To ensure the model trains faster, Colab’s inhouse GPU called Nvidia K80 was used. On a free-subscription, users can utilize this GPU upto 12 hours a day.</a:t>
              </a:r>
              <a:endParaRPr/>
            </a:p>
          </p:txBody>
        </p:sp>
        <p:sp>
          <p:nvSpPr>
            <p:cNvPr id="163" name="Google Shape;163;p6"/>
            <p:cNvSpPr/>
            <p:nvPr/>
          </p:nvSpPr>
          <p:spPr>
            <a:xfrm>
              <a:off x="0" y="3137728"/>
              <a:ext cx="11630566" cy="1254876"/>
            </a:xfrm>
            <a:prstGeom prst="roundRect">
              <a:avLst>
                <a:gd fmla="val 10000" name="adj"/>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a:off x="379600" y="3420076"/>
              <a:ext cx="690182" cy="690182"/>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1449382" y="3137728"/>
              <a:ext cx="10181183" cy="12548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txBox="1"/>
            <p:nvPr/>
          </p:nvSpPr>
          <p:spPr>
            <a:xfrm>
              <a:off x="1449382" y="3137728"/>
              <a:ext cx="10181183" cy="1254876"/>
            </a:xfrm>
            <a:prstGeom prst="rect">
              <a:avLst/>
            </a:prstGeom>
            <a:noFill/>
            <a:ln>
              <a:noFill/>
            </a:ln>
          </p:spPr>
          <p:txBody>
            <a:bodyPr anchorCtr="0" anchor="ctr" bIns="132800" lIns="132800" spcFirstLastPara="1" rIns="132800" wrap="square" tIns="132800">
              <a:noAutofit/>
            </a:bodyPr>
            <a:lstStyle/>
            <a:p>
              <a:pPr indent="0" lvl="0" marL="0" marR="0" rtl="0" algn="l">
                <a:lnSpc>
                  <a:spcPct val="10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Due to the size of images being considerably larger, they were stored inside Google Drive. This also helped us to directly call them during the training of model instead of uploading them everytime.</a:t>
              </a:r>
              <a:endParaRPr/>
            </a:p>
          </p:txBody>
        </p:sp>
      </p:grpSp>
      <p:sp>
        <p:nvSpPr>
          <p:cNvPr id="167" name="Google Shape;167;p6"/>
          <p:cNvSpPr txBox="1"/>
          <p:nvPr/>
        </p:nvSpPr>
        <p:spPr>
          <a:xfrm>
            <a:off x="408879" y="260193"/>
            <a:ext cx="9645804"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600">
                <a:solidFill>
                  <a:schemeClr val="dk1"/>
                </a:solidFill>
                <a:latin typeface="Calibri"/>
                <a:ea typeface="Calibri"/>
                <a:cs typeface="Calibri"/>
                <a:sym typeface="Calibri"/>
              </a:rPr>
              <a:t>SYSTEM HARDWARE:</a:t>
            </a:r>
            <a:endParaRPr/>
          </a:p>
        </p:txBody>
      </p:sp>
      <p:pic>
        <p:nvPicPr>
          <p:cNvPr descr="A picture containing text&#10;&#10;Description automatically generated" id="168" name="Google Shape;168;p6"/>
          <p:cNvPicPr preferRelativeResize="0"/>
          <p:nvPr/>
        </p:nvPicPr>
        <p:blipFill rotWithShape="1">
          <a:blip r:embed="rId6">
            <a:alphaModFix/>
          </a:blip>
          <a:srcRect b="0" l="0" r="0" t="0"/>
          <a:stretch/>
        </p:blipFill>
        <p:spPr>
          <a:xfrm>
            <a:off x="9785660" y="4182"/>
            <a:ext cx="2405875" cy="6792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2" name="Shape 172"/>
        <p:cNvGrpSpPr/>
        <p:nvPr/>
      </p:nvGrpSpPr>
      <p:grpSpPr>
        <a:xfrm>
          <a:off x="0" y="0"/>
          <a:ext cx="0" cy="0"/>
          <a:chOff x="0" y="0"/>
          <a:chExt cx="0" cy="0"/>
        </a:xfrm>
      </p:grpSpPr>
      <p:sp>
        <p:nvSpPr>
          <p:cNvPr id="173" name="Google Shape;173;p7"/>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nvGrpSpPr>
          <p:cNvPr id="174" name="Google Shape;174;p7"/>
          <p:cNvGrpSpPr/>
          <p:nvPr/>
        </p:nvGrpSpPr>
        <p:grpSpPr>
          <a:xfrm>
            <a:off x="174436" y="6388259"/>
            <a:ext cx="358083" cy="368964"/>
            <a:chOff x="4135740" y="1795926"/>
            <a:chExt cx="558732" cy="575710"/>
          </a:xfrm>
        </p:grpSpPr>
        <p:grpSp>
          <p:nvGrpSpPr>
            <p:cNvPr id="175" name="Google Shape;175;p7"/>
            <p:cNvGrpSpPr/>
            <p:nvPr/>
          </p:nvGrpSpPr>
          <p:grpSpPr>
            <a:xfrm>
              <a:off x="4135740" y="1795926"/>
              <a:ext cx="558732" cy="575710"/>
              <a:chOff x="1028007" y="1706560"/>
              <a:chExt cx="575710" cy="575710"/>
            </a:xfrm>
          </p:grpSpPr>
          <p:cxnSp>
            <p:nvCxnSpPr>
              <p:cNvPr id="176" name="Google Shape;176;p7"/>
              <p:cNvCxnSpPr/>
              <p:nvPr/>
            </p:nvCxnSpPr>
            <p:spPr>
              <a:xfrm>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cxnSp>
            <p:nvCxnSpPr>
              <p:cNvPr id="177" name="Google Shape;177;p7"/>
              <p:cNvCxnSpPr/>
              <p:nvPr/>
            </p:nvCxnSpPr>
            <p:spPr>
              <a:xfrm rot="-5400000">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grpSp>
        <p:sp>
          <p:nvSpPr>
            <p:cNvPr id="178" name="Google Shape;178;p7"/>
            <p:cNvSpPr/>
            <p:nvPr/>
          </p:nvSpPr>
          <p:spPr>
            <a:xfrm>
              <a:off x="4336389" y="1946248"/>
              <a:ext cx="157434" cy="15743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grpSp>
        <p:nvGrpSpPr>
          <p:cNvPr id="179" name="Google Shape;179;p7"/>
          <p:cNvGrpSpPr/>
          <p:nvPr/>
        </p:nvGrpSpPr>
        <p:grpSpPr>
          <a:xfrm>
            <a:off x="305279" y="3131093"/>
            <a:ext cx="11434969" cy="1772420"/>
            <a:chOff x="3352" y="2012099"/>
            <a:chExt cx="11434969" cy="1772420"/>
          </a:xfrm>
        </p:grpSpPr>
        <p:sp>
          <p:nvSpPr>
            <p:cNvPr id="180" name="Google Shape;180;p7"/>
            <p:cNvSpPr/>
            <p:nvPr/>
          </p:nvSpPr>
          <p:spPr>
            <a:xfrm>
              <a:off x="3352" y="2012099"/>
              <a:ext cx="2393365" cy="1519787"/>
            </a:xfrm>
            <a:prstGeom prst="roundRect">
              <a:avLst>
                <a:gd fmla="val 10000" name="adj"/>
              </a:avLst>
            </a:prstGeom>
            <a:gradFill>
              <a:gsLst>
                <a:gs pos="0">
                  <a:srgbClr val="E94F5C"/>
                </a:gs>
                <a:gs pos="50000">
                  <a:srgbClr val="EF1D38"/>
                </a:gs>
                <a:gs pos="100000">
                  <a:srgbClr val="DD0E2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269281" y="2264732"/>
              <a:ext cx="2393365" cy="1519787"/>
            </a:xfrm>
            <a:prstGeom prst="roundRect">
              <a:avLst>
                <a:gd fmla="val 10000" name="adj"/>
              </a:avLst>
            </a:prstGeom>
            <a:solidFill>
              <a:schemeClr val="lt1">
                <a:alpha val="89803"/>
              </a:schemeClr>
            </a:solidFill>
            <a:ln cap="flat" cmpd="sng" w="9525">
              <a:solidFill>
                <a:srgbClr val="E627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txBox="1"/>
            <p:nvPr/>
          </p:nvSpPr>
          <p:spPr>
            <a:xfrm>
              <a:off x="313794" y="2309245"/>
              <a:ext cx="2304339" cy="1430761"/>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To train on the images, it was decided to use Convolutional Neural Network</a:t>
              </a:r>
              <a:endParaRPr/>
            </a:p>
          </p:txBody>
        </p:sp>
        <p:sp>
          <p:nvSpPr>
            <p:cNvPr id="183" name="Google Shape;183;p7"/>
            <p:cNvSpPr/>
            <p:nvPr/>
          </p:nvSpPr>
          <p:spPr>
            <a:xfrm>
              <a:off x="2928576" y="2012099"/>
              <a:ext cx="2393365" cy="1519787"/>
            </a:xfrm>
            <a:prstGeom prst="roundRect">
              <a:avLst>
                <a:gd fmla="val 10000" name="adj"/>
              </a:avLst>
            </a:prstGeom>
            <a:gradFill>
              <a:gsLst>
                <a:gs pos="0">
                  <a:srgbClr val="E94F5C"/>
                </a:gs>
                <a:gs pos="50000">
                  <a:srgbClr val="EF1D38"/>
                </a:gs>
                <a:gs pos="100000">
                  <a:srgbClr val="DD0E2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3194506" y="2264732"/>
              <a:ext cx="2393365" cy="1519787"/>
            </a:xfrm>
            <a:prstGeom prst="roundRect">
              <a:avLst>
                <a:gd fmla="val 10000" name="adj"/>
              </a:avLst>
            </a:prstGeom>
            <a:solidFill>
              <a:schemeClr val="lt1">
                <a:alpha val="89803"/>
              </a:schemeClr>
            </a:solidFill>
            <a:ln cap="flat" cmpd="sng" w="9525">
              <a:solidFill>
                <a:srgbClr val="E627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txBox="1"/>
            <p:nvPr/>
          </p:nvSpPr>
          <p:spPr>
            <a:xfrm>
              <a:off x="3239019" y="2309245"/>
              <a:ext cx="2304339" cy="1430761"/>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CNN understands smaller details of each image and works better than artificial neural network</a:t>
              </a:r>
              <a:endParaRPr/>
            </a:p>
          </p:txBody>
        </p:sp>
        <p:sp>
          <p:nvSpPr>
            <p:cNvPr id="186" name="Google Shape;186;p7"/>
            <p:cNvSpPr/>
            <p:nvPr/>
          </p:nvSpPr>
          <p:spPr>
            <a:xfrm>
              <a:off x="5853801" y="2012099"/>
              <a:ext cx="2393365" cy="1519787"/>
            </a:xfrm>
            <a:prstGeom prst="roundRect">
              <a:avLst>
                <a:gd fmla="val 10000" name="adj"/>
              </a:avLst>
            </a:prstGeom>
            <a:gradFill>
              <a:gsLst>
                <a:gs pos="0">
                  <a:srgbClr val="E94F5C"/>
                </a:gs>
                <a:gs pos="50000">
                  <a:srgbClr val="EF1D38"/>
                </a:gs>
                <a:gs pos="100000">
                  <a:srgbClr val="DD0E2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6119731" y="2264732"/>
              <a:ext cx="2393365" cy="1519787"/>
            </a:xfrm>
            <a:prstGeom prst="roundRect">
              <a:avLst>
                <a:gd fmla="val 10000" name="adj"/>
              </a:avLst>
            </a:prstGeom>
            <a:solidFill>
              <a:schemeClr val="lt1">
                <a:alpha val="89803"/>
              </a:schemeClr>
            </a:solidFill>
            <a:ln cap="flat" cmpd="sng" w="9525">
              <a:solidFill>
                <a:srgbClr val="E627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txBox="1"/>
            <p:nvPr/>
          </p:nvSpPr>
          <p:spPr>
            <a:xfrm>
              <a:off x="6164244" y="2309245"/>
              <a:ext cx="2304339" cy="1430761"/>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Historically, CNN has been used to identify various pattern across images.</a:t>
              </a:r>
              <a:endParaRPr/>
            </a:p>
          </p:txBody>
        </p:sp>
        <p:sp>
          <p:nvSpPr>
            <p:cNvPr id="189" name="Google Shape;189;p7"/>
            <p:cNvSpPr/>
            <p:nvPr/>
          </p:nvSpPr>
          <p:spPr>
            <a:xfrm>
              <a:off x="8779026" y="2012099"/>
              <a:ext cx="2393365" cy="1519787"/>
            </a:xfrm>
            <a:prstGeom prst="roundRect">
              <a:avLst>
                <a:gd fmla="val 10000" name="adj"/>
              </a:avLst>
            </a:prstGeom>
            <a:gradFill>
              <a:gsLst>
                <a:gs pos="0">
                  <a:srgbClr val="E94F5C"/>
                </a:gs>
                <a:gs pos="50000">
                  <a:srgbClr val="EF1D38"/>
                </a:gs>
                <a:gs pos="100000">
                  <a:srgbClr val="DD0E2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9044956" y="2264732"/>
              <a:ext cx="2393365" cy="1519787"/>
            </a:xfrm>
            <a:prstGeom prst="roundRect">
              <a:avLst>
                <a:gd fmla="val 10000" name="adj"/>
              </a:avLst>
            </a:prstGeom>
            <a:solidFill>
              <a:schemeClr val="lt1">
                <a:alpha val="89803"/>
              </a:schemeClr>
            </a:solidFill>
            <a:ln cap="flat" cmpd="sng" w="9525">
              <a:solidFill>
                <a:srgbClr val="E627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txBox="1"/>
            <p:nvPr/>
          </p:nvSpPr>
          <p:spPr>
            <a:xfrm>
              <a:off x="9089469" y="2309245"/>
              <a:ext cx="2304339" cy="1430761"/>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After a series of experimentations, a conclusion was made on the number of hyper-parameters and layers to be used..</a:t>
              </a:r>
              <a:endParaRPr/>
            </a:p>
          </p:txBody>
        </p:sp>
      </p:grpSp>
      <p:sp>
        <p:nvSpPr>
          <p:cNvPr id="192" name="Google Shape;192;p7"/>
          <p:cNvSpPr txBox="1"/>
          <p:nvPr/>
        </p:nvSpPr>
        <p:spPr>
          <a:xfrm>
            <a:off x="176561" y="250901"/>
            <a:ext cx="8976730" cy="800219"/>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600">
                <a:solidFill>
                  <a:schemeClr val="dk1"/>
                </a:solidFill>
                <a:latin typeface="Calibri"/>
                <a:ea typeface="Calibri"/>
                <a:cs typeface="Calibri"/>
                <a:sym typeface="Calibri"/>
              </a:rPr>
              <a:t>NEURAL NETWORK ARCHITECTURE:</a:t>
            </a:r>
            <a:endParaRPr/>
          </a:p>
        </p:txBody>
      </p:sp>
      <p:pic>
        <p:nvPicPr>
          <p:cNvPr descr="A picture containing text&#10;&#10;Description automatically generated" id="193" name="Google Shape;193;p7"/>
          <p:cNvPicPr preferRelativeResize="0"/>
          <p:nvPr/>
        </p:nvPicPr>
        <p:blipFill rotWithShape="1">
          <a:blip r:embed="rId3">
            <a:alphaModFix/>
          </a:blip>
          <a:srcRect b="0" l="0" r="0" t="0"/>
          <a:stretch/>
        </p:blipFill>
        <p:spPr>
          <a:xfrm>
            <a:off x="9785660" y="4182"/>
            <a:ext cx="2405875" cy="6792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8"/>
          <p:cNvGrpSpPr/>
          <p:nvPr/>
        </p:nvGrpSpPr>
        <p:grpSpPr>
          <a:xfrm>
            <a:off x="317811" y="1065131"/>
            <a:ext cx="11667737" cy="3878822"/>
            <a:chOff x="0" y="1611"/>
            <a:chExt cx="11667737" cy="3878822"/>
          </a:xfrm>
        </p:grpSpPr>
        <p:sp>
          <p:nvSpPr>
            <p:cNvPr id="199" name="Google Shape;199;p8"/>
            <p:cNvSpPr/>
            <p:nvPr/>
          </p:nvSpPr>
          <p:spPr>
            <a:xfrm>
              <a:off x="0" y="1611"/>
              <a:ext cx="11667737" cy="816594"/>
            </a:xfrm>
            <a:prstGeom prst="roundRect">
              <a:avLst>
                <a:gd fmla="val 10000" name="adj"/>
              </a:avLst>
            </a:prstGeom>
            <a:solidFill>
              <a:srgbClr val="D9AF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p:nvPr/>
          </p:nvSpPr>
          <p:spPr>
            <a:xfrm>
              <a:off x="247019" y="185344"/>
              <a:ext cx="449126" cy="449126"/>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
            <p:cNvSpPr/>
            <p:nvPr/>
          </p:nvSpPr>
          <p:spPr>
            <a:xfrm>
              <a:off x="943166" y="1611"/>
              <a:ext cx="10724570" cy="8165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txBox="1"/>
            <p:nvPr/>
          </p:nvSpPr>
          <p:spPr>
            <a:xfrm>
              <a:off x="943166" y="1611"/>
              <a:ext cx="10724570" cy="816594"/>
            </a:xfrm>
            <a:prstGeom prst="rect">
              <a:avLst/>
            </a:prstGeom>
            <a:noFill/>
            <a:ln>
              <a:noFill/>
            </a:ln>
          </p:spPr>
          <p:txBody>
            <a:bodyPr anchorCtr="0" anchor="ctr" bIns="86400" lIns="86400" spcFirstLastPara="1" rIns="86400" wrap="square" tIns="86400">
              <a:noAutofit/>
            </a:bodyPr>
            <a:lstStyle/>
            <a:p>
              <a:pPr indent="0" lvl="0" marL="0" marR="0" rtl="0" algn="l">
                <a:lnSpc>
                  <a:spcPct val="10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This image shows the architecture in detail</a:t>
              </a:r>
              <a:endParaRPr/>
            </a:p>
          </p:txBody>
        </p:sp>
        <p:sp>
          <p:nvSpPr>
            <p:cNvPr id="203" name="Google Shape;203;p8"/>
            <p:cNvSpPr/>
            <p:nvPr/>
          </p:nvSpPr>
          <p:spPr>
            <a:xfrm>
              <a:off x="0" y="1022353"/>
              <a:ext cx="11667737" cy="816594"/>
            </a:xfrm>
            <a:prstGeom prst="roundRect">
              <a:avLst>
                <a:gd fmla="val 10000" name="adj"/>
              </a:avLst>
            </a:prstGeom>
            <a:solidFill>
              <a:srgbClr val="D9AF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a:off x="247019" y="1206087"/>
              <a:ext cx="449126" cy="449126"/>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
            <p:cNvSpPr/>
            <p:nvPr/>
          </p:nvSpPr>
          <p:spPr>
            <a:xfrm>
              <a:off x="943166" y="1022353"/>
              <a:ext cx="10724570" cy="816594"/>
            </a:xfrm>
            <a:prstGeom prst="rect">
              <a:avLst/>
            </a:prstGeom>
            <a:solidFill>
              <a:srgbClr val="D9AF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txBox="1"/>
            <p:nvPr/>
          </p:nvSpPr>
          <p:spPr>
            <a:xfrm>
              <a:off x="943166" y="1022353"/>
              <a:ext cx="10724570" cy="816594"/>
            </a:xfrm>
            <a:prstGeom prst="rect">
              <a:avLst/>
            </a:prstGeom>
            <a:noFill/>
            <a:ln>
              <a:noFill/>
            </a:ln>
          </p:spPr>
          <p:txBody>
            <a:bodyPr anchorCtr="0" anchor="ctr" bIns="86400" lIns="86400" spcFirstLastPara="1" rIns="86400" wrap="square" tIns="86400">
              <a:noAutofit/>
            </a:bodyPr>
            <a:lstStyle/>
            <a:p>
              <a:pPr indent="0" lvl="0" marL="0" marR="0" rtl="0" algn="l">
                <a:lnSpc>
                  <a:spcPct val="10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2 conv2d layers along with one maxpooling layer was used so that the model can understand the image better and can classify only the important points on each image</a:t>
              </a:r>
              <a:endParaRPr/>
            </a:p>
          </p:txBody>
        </p:sp>
        <p:sp>
          <p:nvSpPr>
            <p:cNvPr id="207" name="Google Shape;207;p8"/>
            <p:cNvSpPr/>
            <p:nvPr/>
          </p:nvSpPr>
          <p:spPr>
            <a:xfrm>
              <a:off x="0" y="2043096"/>
              <a:ext cx="11667737" cy="816594"/>
            </a:xfrm>
            <a:prstGeom prst="roundRect">
              <a:avLst>
                <a:gd fmla="val 10000" name="adj"/>
              </a:avLst>
            </a:prstGeom>
            <a:solidFill>
              <a:srgbClr val="D9AF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p:nvPr/>
          </p:nvSpPr>
          <p:spPr>
            <a:xfrm>
              <a:off x="247019" y="2226830"/>
              <a:ext cx="449126" cy="449126"/>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
            <p:cNvSpPr/>
            <p:nvPr/>
          </p:nvSpPr>
          <p:spPr>
            <a:xfrm>
              <a:off x="943166" y="2043096"/>
              <a:ext cx="10724570" cy="816594"/>
            </a:xfrm>
            <a:prstGeom prst="rect">
              <a:avLst/>
            </a:prstGeom>
            <a:solidFill>
              <a:srgbClr val="D9AF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txBox="1"/>
            <p:nvPr/>
          </p:nvSpPr>
          <p:spPr>
            <a:xfrm>
              <a:off x="943166" y="2043096"/>
              <a:ext cx="10724570" cy="816594"/>
            </a:xfrm>
            <a:prstGeom prst="rect">
              <a:avLst/>
            </a:prstGeom>
            <a:noFill/>
            <a:ln>
              <a:noFill/>
            </a:ln>
          </p:spPr>
          <p:txBody>
            <a:bodyPr anchorCtr="0" anchor="ctr" bIns="86400" lIns="86400" spcFirstLastPara="1" rIns="86400" wrap="square" tIns="86400">
              <a:noAutofit/>
            </a:bodyPr>
            <a:lstStyle/>
            <a:p>
              <a:pPr indent="0" lvl="0" marL="0" marR="0" rtl="0" algn="l">
                <a:lnSpc>
                  <a:spcPct val="10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For all the hidden layers, ReLU was used as an activation function. Since the output was in terms of 5 different classes, Softmax activation function was employed at the output layer.</a:t>
              </a:r>
              <a:endParaRPr/>
            </a:p>
          </p:txBody>
        </p:sp>
        <p:sp>
          <p:nvSpPr>
            <p:cNvPr id="211" name="Google Shape;211;p8"/>
            <p:cNvSpPr/>
            <p:nvPr/>
          </p:nvSpPr>
          <p:spPr>
            <a:xfrm>
              <a:off x="0" y="3063839"/>
              <a:ext cx="11667737" cy="816594"/>
            </a:xfrm>
            <a:prstGeom prst="roundRect">
              <a:avLst>
                <a:gd fmla="val 10000" name="adj"/>
              </a:avLst>
            </a:prstGeom>
            <a:solidFill>
              <a:srgbClr val="D9AF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247019" y="3247573"/>
              <a:ext cx="449126" cy="449126"/>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943166" y="3063839"/>
              <a:ext cx="10724570" cy="8165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txBox="1"/>
            <p:nvPr/>
          </p:nvSpPr>
          <p:spPr>
            <a:xfrm>
              <a:off x="943166" y="3063839"/>
              <a:ext cx="10724570" cy="816594"/>
            </a:xfrm>
            <a:prstGeom prst="rect">
              <a:avLst/>
            </a:prstGeom>
            <a:noFill/>
            <a:ln>
              <a:noFill/>
            </a:ln>
          </p:spPr>
          <p:txBody>
            <a:bodyPr anchorCtr="0" anchor="ctr" bIns="86400" lIns="86400" spcFirstLastPara="1" rIns="86400" wrap="square" tIns="86400">
              <a:noAutofit/>
            </a:bodyPr>
            <a:lstStyle/>
            <a:p>
              <a:pPr indent="0" lvl="0" marL="0" marR="0" rtl="0" algn="l">
                <a:lnSpc>
                  <a:spcPct val="10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To overcome overfitting, Dense layer ensured that some of the inputs are dropped out of the model.</a:t>
              </a:r>
              <a:endParaRPr/>
            </a:p>
          </p:txBody>
        </p:sp>
      </p:grpSp>
      <p:pic>
        <p:nvPicPr>
          <p:cNvPr id="215" name="Google Shape;215;p8"/>
          <p:cNvPicPr preferRelativeResize="0"/>
          <p:nvPr/>
        </p:nvPicPr>
        <p:blipFill rotWithShape="1">
          <a:blip r:embed="rId7">
            <a:alphaModFix/>
          </a:blip>
          <a:srcRect b="0" l="0" r="0" t="0"/>
          <a:stretch/>
        </p:blipFill>
        <p:spPr>
          <a:xfrm>
            <a:off x="2804416" y="4992262"/>
            <a:ext cx="6583168" cy="1770720"/>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
        <p:nvSpPr>
          <p:cNvPr id="216" name="Google Shape;216;p8"/>
          <p:cNvSpPr txBox="1"/>
          <p:nvPr/>
        </p:nvSpPr>
        <p:spPr>
          <a:xfrm>
            <a:off x="130098" y="55755"/>
            <a:ext cx="8976730" cy="800219"/>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600">
                <a:solidFill>
                  <a:schemeClr val="dk1"/>
                </a:solidFill>
                <a:latin typeface="Calibri"/>
                <a:ea typeface="Calibri"/>
                <a:cs typeface="Calibri"/>
                <a:sym typeface="Calibri"/>
              </a:rPr>
              <a:t>NEURAL NETWORK ARCHITECTURE:</a:t>
            </a:r>
            <a:endParaRPr/>
          </a:p>
        </p:txBody>
      </p:sp>
      <p:pic>
        <p:nvPicPr>
          <p:cNvPr descr="A picture containing text&#10;&#10;Description automatically generated" id="217" name="Google Shape;217;p8"/>
          <p:cNvPicPr preferRelativeResize="0"/>
          <p:nvPr/>
        </p:nvPicPr>
        <p:blipFill rotWithShape="1">
          <a:blip r:embed="rId8">
            <a:alphaModFix/>
          </a:blip>
          <a:srcRect b="0" l="0" r="0" t="0"/>
          <a:stretch/>
        </p:blipFill>
        <p:spPr>
          <a:xfrm>
            <a:off x="9785660" y="4182"/>
            <a:ext cx="2405875" cy="6792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1" name="Shape 221"/>
        <p:cNvGrpSpPr/>
        <p:nvPr/>
      </p:nvGrpSpPr>
      <p:grpSpPr>
        <a:xfrm>
          <a:off x="0" y="0"/>
          <a:ext cx="0" cy="0"/>
          <a:chOff x="0" y="0"/>
          <a:chExt cx="0" cy="0"/>
        </a:xfrm>
      </p:grpSpPr>
      <p:sp>
        <p:nvSpPr>
          <p:cNvPr id="222" name="Google Shape;222;p9"/>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nvGrpSpPr>
          <p:cNvPr id="223" name="Google Shape;223;p9"/>
          <p:cNvGrpSpPr/>
          <p:nvPr/>
        </p:nvGrpSpPr>
        <p:grpSpPr>
          <a:xfrm>
            <a:off x="174436" y="6388259"/>
            <a:ext cx="358083" cy="368964"/>
            <a:chOff x="4135740" y="1795926"/>
            <a:chExt cx="558732" cy="575710"/>
          </a:xfrm>
        </p:grpSpPr>
        <p:grpSp>
          <p:nvGrpSpPr>
            <p:cNvPr id="224" name="Google Shape;224;p9"/>
            <p:cNvGrpSpPr/>
            <p:nvPr/>
          </p:nvGrpSpPr>
          <p:grpSpPr>
            <a:xfrm>
              <a:off x="4135740" y="1795926"/>
              <a:ext cx="558732" cy="575710"/>
              <a:chOff x="1028007" y="1706560"/>
              <a:chExt cx="575710" cy="575710"/>
            </a:xfrm>
          </p:grpSpPr>
          <p:cxnSp>
            <p:nvCxnSpPr>
              <p:cNvPr id="225" name="Google Shape;225;p9"/>
              <p:cNvCxnSpPr/>
              <p:nvPr/>
            </p:nvCxnSpPr>
            <p:spPr>
              <a:xfrm>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cxnSp>
            <p:nvCxnSpPr>
              <p:cNvPr id="226" name="Google Shape;226;p9"/>
              <p:cNvCxnSpPr/>
              <p:nvPr/>
            </p:nvCxnSpPr>
            <p:spPr>
              <a:xfrm rot="-5400000">
                <a:off x="1028007" y="1994415"/>
                <a:ext cx="575710" cy="0"/>
              </a:xfrm>
              <a:prstGeom prst="straightConnector1">
                <a:avLst/>
              </a:prstGeom>
              <a:noFill/>
              <a:ln cap="flat" cmpd="sng" w="9525">
                <a:solidFill>
                  <a:schemeClr val="dk1"/>
                </a:solidFill>
                <a:prstDash val="solid"/>
                <a:miter lim="800000"/>
                <a:headEnd len="sm" w="sm" type="none"/>
                <a:tailEnd len="sm" w="sm" type="none"/>
              </a:ln>
            </p:spPr>
          </p:cxnSp>
        </p:grpSp>
        <p:sp>
          <p:nvSpPr>
            <p:cNvPr id="227" name="Google Shape;227;p9"/>
            <p:cNvSpPr/>
            <p:nvPr/>
          </p:nvSpPr>
          <p:spPr>
            <a:xfrm>
              <a:off x="4336389" y="1946248"/>
              <a:ext cx="157434" cy="15743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olas"/>
                <a:ea typeface="Consolas"/>
                <a:cs typeface="Consolas"/>
                <a:sym typeface="Consolas"/>
              </a:endParaRPr>
            </a:p>
          </p:txBody>
        </p:sp>
      </p:grpSp>
      <p:pic>
        <p:nvPicPr>
          <p:cNvPr descr="A picture containing text&#10;&#10;Description automatically generated" id="228" name="Google Shape;228;p9"/>
          <p:cNvPicPr preferRelativeResize="0"/>
          <p:nvPr/>
        </p:nvPicPr>
        <p:blipFill rotWithShape="1">
          <a:blip r:embed="rId3">
            <a:alphaModFix/>
          </a:blip>
          <a:srcRect b="0" l="0" r="0" t="0"/>
          <a:stretch/>
        </p:blipFill>
        <p:spPr>
          <a:xfrm>
            <a:off x="9785660" y="4182"/>
            <a:ext cx="2405875" cy="679295"/>
          </a:xfrm>
          <a:prstGeom prst="rect">
            <a:avLst/>
          </a:prstGeom>
          <a:noFill/>
          <a:ln>
            <a:noFill/>
          </a:ln>
        </p:spPr>
      </p:pic>
      <p:grpSp>
        <p:nvGrpSpPr>
          <p:cNvPr id="229" name="Google Shape;229;p9"/>
          <p:cNvGrpSpPr/>
          <p:nvPr/>
        </p:nvGrpSpPr>
        <p:grpSpPr>
          <a:xfrm>
            <a:off x="410736" y="1659240"/>
            <a:ext cx="10809423" cy="4014364"/>
            <a:chOff x="0" y="1811"/>
            <a:chExt cx="10809423" cy="4014364"/>
          </a:xfrm>
        </p:grpSpPr>
        <p:sp>
          <p:nvSpPr>
            <p:cNvPr id="230" name="Google Shape;230;p9"/>
            <p:cNvSpPr/>
            <p:nvPr/>
          </p:nvSpPr>
          <p:spPr>
            <a:xfrm>
              <a:off x="0" y="2425068"/>
              <a:ext cx="10809423" cy="1591107"/>
            </a:xfrm>
            <a:prstGeom prst="rect">
              <a:avLst/>
            </a:prstGeom>
            <a:solidFill>
              <a:srgbClr val="ED7D3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
            <p:cNvSpPr txBox="1"/>
            <p:nvPr/>
          </p:nvSpPr>
          <p:spPr>
            <a:xfrm>
              <a:off x="0" y="2425068"/>
              <a:ext cx="10809423" cy="859197"/>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To test the model under various circumstances, 3 different size of images were considered.</a:t>
              </a:r>
              <a:endParaRPr/>
            </a:p>
          </p:txBody>
        </p:sp>
        <p:sp>
          <p:nvSpPr>
            <p:cNvPr id="232" name="Google Shape;232;p9"/>
            <p:cNvSpPr/>
            <p:nvPr/>
          </p:nvSpPr>
          <p:spPr>
            <a:xfrm>
              <a:off x="5278" y="3252443"/>
              <a:ext cx="3599622" cy="731909"/>
            </a:xfrm>
            <a:prstGeom prst="rect">
              <a:avLst/>
            </a:prstGeom>
            <a:solidFill>
              <a:srgbClr val="D9AF8B"/>
            </a:solidFill>
            <a:ln cap="flat" cmpd="sng" w="12700">
              <a:solidFill>
                <a:srgbClr val="EFCAD6">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txBox="1"/>
            <p:nvPr/>
          </p:nvSpPr>
          <p:spPr>
            <a:xfrm>
              <a:off x="5278" y="3252443"/>
              <a:ext cx="3599622" cy="731909"/>
            </a:xfrm>
            <a:prstGeom prst="rect">
              <a:avLst/>
            </a:prstGeom>
            <a:noFill/>
            <a:ln>
              <a:noFill/>
            </a:ln>
          </p:spPr>
          <p:txBody>
            <a:bodyPr anchorCtr="0" anchor="ctr" bIns="55875" lIns="312925" spcFirstLastPara="1" rIns="312925" wrap="square" tIns="55875">
              <a:noAutofit/>
            </a:bodyPr>
            <a:lstStyle/>
            <a:p>
              <a:pPr indent="0" lvl="0" marL="0" marR="0" rtl="0" algn="ctr">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100x100</a:t>
              </a:r>
              <a:endParaRPr/>
            </a:p>
          </p:txBody>
        </p:sp>
        <p:sp>
          <p:nvSpPr>
            <p:cNvPr id="234" name="Google Shape;234;p9"/>
            <p:cNvSpPr/>
            <p:nvPr/>
          </p:nvSpPr>
          <p:spPr>
            <a:xfrm>
              <a:off x="3604900" y="3252443"/>
              <a:ext cx="3599622" cy="731909"/>
            </a:xfrm>
            <a:prstGeom prst="rect">
              <a:avLst/>
            </a:prstGeom>
            <a:solidFill>
              <a:srgbClr val="D9AF8B"/>
            </a:solidFill>
            <a:ln cap="flat" cmpd="sng" w="12700">
              <a:solidFill>
                <a:srgbClr val="EFCAD6">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
            <p:cNvSpPr txBox="1"/>
            <p:nvPr/>
          </p:nvSpPr>
          <p:spPr>
            <a:xfrm>
              <a:off x="3604900" y="3252443"/>
              <a:ext cx="3599622" cy="731909"/>
            </a:xfrm>
            <a:prstGeom prst="rect">
              <a:avLst/>
            </a:prstGeom>
            <a:noFill/>
            <a:ln>
              <a:noFill/>
            </a:ln>
          </p:spPr>
          <p:txBody>
            <a:bodyPr anchorCtr="0" anchor="ctr" bIns="55875" lIns="312925" spcFirstLastPara="1" rIns="312925" wrap="square" tIns="55875">
              <a:noAutofit/>
            </a:bodyPr>
            <a:lstStyle/>
            <a:p>
              <a:pPr indent="0" lvl="0" marL="0" marR="0" rtl="0" algn="ctr">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50x50</a:t>
              </a:r>
              <a:endParaRPr/>
            </a:p>
          </p:txBody>
        </p:sp>
        <p:sp>
          <p:nvSpPr>
            <p:cNvPr id="236" name="Google Shape;236;p9"/>
            <p:cNvSpPr/>
            <p:nvPr/>
          </p:nvSpPr>
          <p:spPr>
            <a:xfrm>
              <a:off x="7204523" y="3252443"/>
              <a:ext cx="3599622" cy="731909"/>
            </a:xfrm>
            <a:prstGeom prst="rect">
              <a:avLst/>
            </a:prstGeom>
            <a:solidFill>
              <a:srgbClr val="D9AF8B"/>
            </a:solidFill>
            <a:ln cap="flat" cmpd="sng" w="12700">
              <a:solidFill>
                <a:srgbClr val="EFCAD6">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txBox="1"/>
            <p:nvPr/>
          </p:nvSpPr>
          <p:spPr>
            <a:xfrm>
              <a:off x="7204523" y="3252443"/>
              <a:ext cx="3599622" cy="731909"/>
            </a:xfrm>
            <a:prstGeom prst="rect">
              <a:avLst/>
            </a:prstGeom>
            <a:noFill/>
            <a:ln>
              <a:noFill/>
            </a:ln>
          </p:spPr>
          <p:txBody>
            <a:bodyPr anchorCtr="0" anchor="ctr" bIns="55875" lIns="312925" spcFirstLastPara="1" rIns="312925" wrap="square" tIns="55875">
              <a:noAutofit/>
            </a:bodyPr>
            <a:lstStyle/>
            <a:p>
              <a:pPr indent="0" lvl="0" marL="0" marR="0" rtl="0" algn="ctr">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20x20 </a:t>
              </a:r>
              <a:endParaRPr/>
            </a:p>
          </p:txBody>
        </p:sp>
        <p:sp>
          <p:nvSpPr>
            <p:cNvPr id="238" name="Google Shape;238;p9"/>
            <p:cNvSpPr/>
            <p:nvPr/>
          </p:nvSpPr>
          <p:spPr>
            <a:xfrm rot="10800000">
              <a:off x="0" y="1811"/>
              <a:ext cx="10809423" cy="2447122"/>
            </a:xfrm>
            <a:prstGeom prst="upArrowCallout">
              <a:avLst>
                <a:gd fmla="val 25000" name="adj1"/>
                <a:gd fmla="val 25000" name="adj2"/>
                <a:gd fmla="val 25000" name="adj3"/>
                <a:gd fmla="val 64977" name="adj4"/>
              </a:avLst>
            </a:prstGeom>
            <a:solidFill>
              <a:srgbClr val="ED7D3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txBox="1"/>
            <p:nvPr/>
          </p:nvSpPr>
          <p:spPr>
            <a:xfrm>
              <a:off x="0" y="1811"/>
              <a:ext cx="10809423" cy="858940"/>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In order to test the performance of the model, 2 factors were considered.</a:t>
              </a:r>
              <a:endParaRPr/>
            </a:p>
          </p:txBody>
        </p:sp>
        <p:sp>
          <p:nvSpPr>
            <p:cNvPr id="240" name="Google Shape;240;p9"/>
            <p:cNvSpPr/>
            <p:nvPr/>
          </p:nvSpPr>
          <p:spPr>
            <a:xfrm>
              <a:off x="0" y="860751"/>
              <a:ext cx="5404711" cy="731689"/>
            </a:xfrm>
            <a:prstGeom prst="rect">
              <a:avLst/>
            </a:prstGeom>
            <a:solidFill>
              <a:srgbClr val="D9AF8B"/>
            </a:solidFill>
            <a:ln cap="flat" cmpd="sng" w="12700">
              <a:solidFill>
                <a:srgbClr val="EFCAD6">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txBox="1"/>
            <p:nvPr/>
          </p:nvSpPr>
          <p:spPr>
            <a:xfrm>
              <a:off x="0" y="860751"/>
              <a:ext cx="5404711" cy="731689"/>
            </a:xfrm>
            <a:prstGeom prst="rect">
              <a:avLst/>
            </a:prstGeom>
            <a:noFill/>
            <a:ln>
              <a:noFill/>
            </a:ln>
          </p:spPr>
          <p:txBody>
            <a:bodyPr anchorCtr="0" anchor="ctr" bIns="55875" lIns="312925" spcFirstLastPara="1" rIns="312925" wrap="square" tIns="55875">
              <a:noAutofit/>
            </a:bodyPr>
            <a:lstStyle/>
            <a:p>
              <a:pPr indent="0" lvl="0" marL="0" marR="0" rtl="0" algn="ctr">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Accuracy score</a:t>
              </a:r>
              <a:endParaRPr/>
            </a:p>
          </p:txBody>
        </p:sp>
        <p:sp>
          <p:nvSpPr>
            <p:cNvPr id="242" name="Google Shape;242;p9"/>
            <p:cNvSpPr/>
            <p:nvPr/>
          </p:nvSpPr>
          <p:spPr>
            <a:xfrm>
              <a:off x="5404711" y="860751"/>
              <a:ext cx="5404711" cy="731689"/>
            </a:xfrm>
            <a:prstGeom prst="rect">
              <a:avLst/>
            </a:prstGeom>
            <a:solidFill>
              <a:srgbClr val="D9AF8B"/>
            </a:solidFill>
            <a:ln cap="flat" cmpd="sng" w="12700">
              <a:solidFill>
                <a:srgbClr val="EFCAD6">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txBox="1"/>
            <p:nvPr/>
          </p:nvSpPr>
          <p:spPr>
            <a:xfrm>
              <a:off x="5404711" y="860751"/>
              <a:ext cx="5404711" cy="731689"/>
            </a:xfrm>
            <a:prstGeom prst="rect">
              <a:avLst/>
            </a:prstGeom>
            <a:noFill/>
            <a:ln>
              <a:noFill/>
            </a:ln>
          </p:spPr>
          <p:txBody>
            <a:bodyPr anchorCtr="0" anchor="ctr" bIns="55875" lIns="312925" spcFirstLastPara="1" rIns="312925" wrap="square" tIns="55875">
              <a:noAutofit/>
            </a:bodyPr>
            <a:lstStyle/>
            <a:p>
              <a:pPr indent="0" lvl="0" marL="0" marR="0" rtl="0" algn="ctr">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Computation time</a:t>
              </a:r>
              <a:endParaRPr/>
            </a:p>
          </p:txBody>
        </p:sp>
      </p:grpSp>
      <p:sp>
        <p:nvSpPr>
          <p:cNvPr id="244" name="Google Shape;244;p9"/>
          <p:cNvSpPr txBox="1"/>
          <p:nvPr/>
        </p:nvSpPr>
        <p:spPr>
          <a:xfrm>
            <a:off x="408878" y="250901"/>
            <a:ext cx="8976730" cy="800219"/>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600">
                <a:solidFill>
                  <a:schemeClr val="dk1"/>
                </a:solidFill>
                <a:latin typeface="Calibri"/>
                <a:ea typeface="Calibri"/>
                <a:cs typeface="Calibri"/>
                <a:sym typeface="Calibri"/>
              </a:rPr>
              <a:t>NEURAL NETWORK ARCHITECTURE: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etscapeVTI">
  <a:themeElements>
    <a:clrScheme name="AnalogousFromDarkSeedLeftStep">
      <a:dk1>
        <a:srgbClr val="000000"/>
      </a:dk1>
      <a:lt1>
        <a:srgbClr val="FFFFFF"/>
      </a:lt1>
      <a:dk2>
        <a:srgbClr val="301B27"/>
      </a:dk2>
      <a:lt2>
        <a:srgbClr val="F0F3F3"/>
      </a:lt2>
      <a:accent1>
        <a:srgbClr val="E72940"/>
      </a:accent1>
      <a:accent2>
        <a:srgbClr val="D5177D"/>
      </a:accent2>
      <a:accent3>
        <a:srgbClr val="E729DE"/>
      </a:accent3>
      <a:accent4>
        <a:srgbClr val="8F17D5"/>
      </a:accent4>
      <a:accent5>
        <a:srgbClr val="5129E7"/>
      </a:accent5>
      <a:accent6>
        <a:srgbClr val="1C42D6"/>
      </a:accent6>
      <a:hlink>
        <a:srgbClr val="703F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2022-09-20T08:51:39Z</dcterms:created>
</cp:coreProperties>
</file>