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16" r:id="rId3"/>
    <p:sldId id="344" r:id="rId4"/>
    <p:sldId id="321" r:id="rId5"/>
    <p:sldId id="329" r:id="rId6"/>
    <p:sldId id="341" r:id="rId7"/>
    <p:sldId id="496" r:id="rId8"/>
    <p:sldId id="318" r:id="rId9"/>
    <p:sldId id="308" r:id="rId10"/>
    <p:sldId id="337" r:id="rId11"/>
    <p:sldId id="319" r:id="rId12"/>
    <p:sldId id="336" r:id="rId13"/>
    <p:sldId id="497" r:id="rId14"/>
    <p:sldId id="498" r:id="rId15"/>
    <p:sldId id="499" r:id="rId16"/>
    <p:sldId id="500" r:id="rId17"/>
    <p:sldId id="309" r:id="rId18"/>
    <p:sldId id="311" r:id="rId19"/>
    <p:sldId id="495" r:id="rId20"/>
    <p:sldId id="435" r:id="rId21"/>
    <p:sldId id="502" r:id="rId22"/>
    <p:sldId id="501" r:id="rId23"/>
    <p:sldId id="507" r:id="rId24"/>
    <p:sldId id="503" r:id="rId25"/>
    <p:sldId id="487" r:id="rId26"/>
    <p:sldId id="505" r:id="rId27"/>
    <p:sldId id="504" r:id="rId28"/>
    <p:sldId id="489" r:id="rId29"/>
    <p:sldId id="268" r:id="rId30"/>
  </p:sldIdLst>
  <p:sldSz cx="12188825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16">
          <p15:clr>
            <a:srgbClr val="A4A3A4"/>
          </p15:clr>
        </p15:guide>
        <p15:guide id="3" orient="horz" pos="384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pos="3839">
          <p15:clr>
            <a:srgbClr val="A4A3A4"/>
          </p15:clr>
        </p15:guide>
        <p15:guide id="6" pos="384">
          <p15:clr>
            <a:srgbClr val="A4A3A4"/>
          </p15:clr>
        </p15:guide>
        <p15:guide id="7" pos="7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A295A"/>
    <a:srgbClr val="25408F"/>
    <a:srgbClr val="24408F"/>
    <a:srgbClr val="244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5" autoAdjust="0"/>
    <p:restoredTop sz="86386" autoAdjust="0"/>
  </p:normalViewPr>
  <p:slideViewPr>
    <p:cSldViewPr>
      <p:cViewPr varScale="1">
        <p:scale>
          <a:sx n="128" d="100"/>
          <a:sy n="128" d="100"/>
        </p:scale>
        <p:origin x="138" y="270"/>
      </p:cViewPr>
      <p:guideLst>
        <p:guide orient="horz" pos="2160"/>
        <p:guide orient="horz" pos="816"/>
        <p:guide orient="horz" pos="3840"/>
        <p:guide orient="horz" pos="1056"/>
        <p:guide pos="3839"/>
        <p:guide pos="384"/>
        <p:guide pos="7295"/>
      </p:guideLst>
    </p:cSldViewPr>
  </p:slideViewPr>
  <p:outlineViewPr>
    <p:cViewPr>
      <p:scale>
        <a:sx n="33" d="100"/>
        <a:sy n="33" d="100"/>
      </p:scale>
      <p:origin x="0" y="-147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1458" y="-57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C02A0-C947-4278-96D1-0DB9C063DF55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3FAA7-9DA0-4163-8828-B20FAF1E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62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381000"/>
            <a:ext cx="4572001" cy="2573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124200"/>
            <a:ext cx="6096000" cy="533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1000" y="8686800"/>
            <a:ext cx="4876800" cy="22701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67400" y="8686800"/>
            <a:ext cx="609600" cy="22701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/>
            </a:lvl1pPr>
          </a:lstStyle>
          <a:p>
            <a:fld id="{8547E1EE-0039-4797-B978-F453418260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600"/>
      </a:spcBef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82880" indent="-137160" algn="l" defTabSz="914400" rtl="0" eaLnBrk="1" latinLnBrk="0" hangingPunct="1">
      <a:spcBef>
        <a:spcPts val="600"/>
      </a:spcBef>
      <a:buFont typeface="HP Simplified" panose="020B0604020204020204" pitchFamily="34" charset="0"/>
      <a:buChar char="•"/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339725" indent="-104775" algn="l" defTabSz="914400" rtl="0" eaLnBrk="1" latinLnBrk="0" hangingPunct="1">
      <a:spcBef>
        <a:spcPts val="600"/>
      </a:spcBef>
      <a:buFont typeface="HP Simplified" panose="020B0604020204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15938" indent="-117475" algn="l" defTabSz="914400" rtl="0" eaLnBrk="1" latinLnBrk="0" hangingPunct="1">
      <a:spcBef>
        <a:spcPts val="600"/>
      </a:spcBef>
      <a:buFont typeface="HP Simplified" panose="020B0604020204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633413" indent="-117475" algn="l" defTabSz="914400" rtl="0" eaLnBrk="1" latinLnBrk="0" hangingPunct="1">
      <a:spcBef>
        <a:spcPts val="600"/>
      </a:spcBef>
      <a:buFont typeface="HP Simplified" panose="020B0604020204020204" pitchFamily="34" charset="0"/>
      <a:buChar char="–"/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69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0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3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68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93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39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33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46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A9459-94E4-40ED-B2F2-94250B733D8F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919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A9459-94E4-40ED-B2F2-94250B733D8F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9722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A9459-94E4-40ED-B2F2-94250B733D8F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5171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Ikonok a kulturális örökségük fontos eleme az ortodox vallású népeknek. Például jövő héten lesz a DIPP kulturális örökség digitális megőrzés és bemutatás</a:t>
            </a:r>
            <a:r>
              <a:rPr lang="hu-HU" baseline="0" dirty="0"/>
              <a:t> </a:t>
            </a:r>
            <a:r>
              <a:rPr lang="hu-HU" dirty="0"/>
              <a:t>konferencia Bulgáriában, és ott több előadás is foglalkozik az </a:t>
            </a:r>
            <a:r>
              <a:rPr lang="hu-HU" dirty="0" err="1"/>
              <a:t>ikonokkkal</a:t>
            </a:r>
            <a:r>
              <a:rPr lang="hu-HU" dirty="0"/>
              <a:t>. </a:t>
            </a:r>
          </a:p>
          <a:p>
            <a:endParaRPr lang="hu-HU" dirty="0"/>
          </a:p>
          <a:p>
            <a:r>
              <a:rPr lang="hu-HU" dirty="0"/>
              <a:t>Bulgária különböző részeiből, sőt európai múzeumokban,</a:t>
            </a:r>
            <a:r>
              <a:rPr lang="hu-HU" baseline="0" dirty="0"/>
              <a:t> templomokban, magángyűjteményekben levő ikonok is vannak</a:t>
            </a:r>
          </a:p>
          <a:p>
            <a:endParaRPr lang="hu-HU" baseline="0" dirty="0"/>
          </a:p>
          <a:p>
            <a:r>
              <a:rPr lang="hu-HU" baseline="0" dirty="0"/>
              <a:t>12. sz. - 20. sz. elejéig</a:t>
            </a:r>
            <a:r>
              <a:rPr lang="hu-HU" dirty="0"/>
              <a:t> </a:t>
            </a:r>
          </a:p>
          <a:p>
            <a:endParaRPr lang="hu-HU" dirty="0"/>
          </a:p>
          <a:p>
            <a:r>
              <a:rPr lang="hu-HU" dirty="0"/>
              <a:t>Különböző ikonfestő iskolák</a:t>
            </a:r>
            <a:r>
              <a:rPr lang="hu-HU" baseline="0" dirty="0"/>
              <a:t> képei.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26D49-AA1A-4CD9-B378-134CA7447172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770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05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4D5CD-4ED3-4CF1-BA0C-5D521321F05C}" type="slidenum">
              <a:rPr lang="hu-HU" smtClean="0"/>
              <a:pPr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303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2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Ikonok a kulturális örökségük fontos eleme az ortodox vallású népeknek. Például jövő héten lesz a DIPP kulturális örökség digitális megőrzés és bemutatás</a:t>
            </a:r>
            <a:r>
              <a:rPr lang="hu-HU" baseline="0" dirty="0"/>
              <a:t> </a:t>
            </a:r>
            <a:r>
              <a:rPr lang="hu-HU" dirty="0"/>
              <a:t>konferencia Bulgáriában, és ott több előadás is foglalkozik az </a:t>
            </a:r>
            <a:r>
              <a:rPr lang="hu-HU" dirty="0" err="1"/>
              <a:t>ikonokkkal</a:t>
            </a:r>
            <a:r>
              <a:rPr lang="hu-HU" dirty="0"/>
              <a:t>. </a:t>
            </a:r>
          </a:p>
          <a:p>
            <a:endParaRPr lang="hu-HU" dirty="0"/>
          </a:p>
          <a:p>
            <a:r>
              <a:rPr lang="hu-HU" dirty="0"/>
              <a:t>Bulgária különböző részeiből, sőt európai múzeumokban,</a:t>
            </a:r>
            <a:r>
              <a:rPr lang="hu-HU" baseline="0" dirty="0"/>
              <a:t> templomokban, magángyűjteményekben levő ikonok is vannak</a:t>
            </a:r>
          </a:p>
          <a:p>
            <a:endParaRPr lang="hu-HU" baseline="0" dirty="0"/>
          </a:p>
          <a:p>
            <a:r>
              <a:rPr lang="hu-HU" baseline="0" dirty="0"/>
              <a:t>12. sz. - 20. sz. elejéig</a:t>
            </a:r>
            <a:r>
              <a:rPr lang="hu-HU" dirty="0"/>
              <a:t> </a:t>
            </a:r>
          </a:p>
          <a:p>
            <a:endParaRPr lang="hu-HU" dirty="0"/>
          </a:p>
          <a:p>
            <a:r>
              <a:rPr lang="hu-HU" dirty="0"/>
              <a:t>Különböző ikonfestő iskolák</a:t>
            </a:r>
            <a:r>
              <a:rPr lang="hu-HU" baseline="0" dirty="0"/>
              <a:t> képei.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26D49-AA1A-4CD9-B378-134CA7447172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8164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Ikonok a kulturális örökségük fontos eleme az ortodox vallású népeknek. Például jövő héten lesz a DIPP kulturális örökség digitális megőrzés és bemutatás</a:t>
            </a:r>
            <a:r>
              <a:rPr lang="hu-HU" baseline="0" dirty="0"/>
              <a:t> </a:t>
            </a:r>
            <a:r>
              <a:rPr lang="hu-HU" dirty="0"/>
              <a:t>konferencia Bulgáriában, és ott több előadás is foglalkozik az </a:t>
            </a:r>
            <a:r>
              <a:rPr lang="hu-HU" dirty="0" err="1"/>
              <a:t>ikonokkkal</a:t>
            </a:r>
            <a:r>
              <a:rPr lang="hu-HU" dirty="0"/>
              <a:t>. </a:t>
            </a:r>
          </a:p>
          <a:p>
            <a:endParaRPr lang="hu-HU" dirty="0"/>
          </a:p>
          <a:p>
            <a:r>
              <a:rPr lang="hu-HU" dirty="0"/>
              <a:t>Bulgária különböző részeiből, sőt európai múzeumokban,</a:t>
            </a:r>
            <a:r>
              <a:rPr lang="hu-HU" baseline="0" dirty="0"/>
              <a:t> templomokban, magángyűjteményekben levő ikonok is vannak</a:t>
            </a:r>
          </a:p>
          <a:p>
            <a:endParaRPr lang="hu-HU" baseline="0" dirty="0"/>
          </a:p>
          <a:p>
            <a:r>
              <a:rPr lang="hu-HU" baseline="0" dirty="0"/>
              <a:t>12. sz. - 20. sz. elejéig</a:t>
            </a:r>
            <a:r>
              <a:rPr lang="hu-HU" dirty="0"/>
              <a:t> </a:t>
            </a:r>
          </a:p>
          <a:p>
            <a:endParaRPr lang="hu-HU" dirty="0"/>
          </a:p>
          <a:p>
            <a:r>
              <a:rPr lang="hu-HU" dirty="0"/>
              <a:t>Különböző ikonfestő iskolák</a:t>
            </a:r>
            <a:r>
              <a:rPr lang="hu-HU" baseline="0" dirty="0"/>
              <a:t> képei.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26D49-AA1A-4CD9-B378-134CA7447172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17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54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05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28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39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2763520"/>
            <a:ext cx="9141619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441" y="4419600"/>
            <a:ext cx="9141619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Alcím, szövegdoboz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013" y="457200"/>
            <a:ext cx="11049000" cy="59436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4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5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4570571" cy="1143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608013" y="1600200"/>
            <a:ext cx="11049000" cy="4800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25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441" y="6482536"/>
            <a:ext cx="660228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tx1"/>
                </a:solidFill>
                <a:latin typeface="+mn-lt"/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121" y="304800"/>
            <a:ext cx="9141619" cy="2743200"/>
          </a:xfrm>
        </p:spPr>
        <p:txBody>
          <a:bodyPr anchor="t"/>
          <a:lstStyle>
            <a:lvl1pPr marL="233363" indent="-233363" algn="l">
              <a:defRPr sz="4400" b="1" cap="none" spc="-100" baseline="0"/>
            </a:lvl1pPr>
          </a:lstStyle>
          <a:p>
            <a:r>
              <a:rPr lang="en-US" dirty="0"/>
              <a:t>“</a:t>
            </a:r>
            <a:r>
              <a:rPr lang="en-US" dirty="0" err="1"/>
              <a:t>Idézet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hozzáadása</a:t>
            </a:r>
            <a:r>
              <a:rPr lang="en-US" dirty="0"/>
              <a:t>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4419600"/>
            <a:ext cx="9141619" cy="11887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Idézett</a:t>
            </a:r>
            <a:r>
              <a:rPr lang="en-US" dirty="0"/>
              <a:t> </a:t>
            </a:r>
            <a:r>
              <a:rPr lang="en-US" dirty="0" err="1"/>
              <a:t>személy</a:t>
            </a:r>
            <a:r>
              <a:rPr lang="en-US" dirty="0"/>
              <a:t> </a:t>
            </a:r>
            <a:r>
              <a:rPr lang="en-US" dirty="0" err="1"/>
              <a:t>nevének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16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133856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1" y="1676400"/>
            <a:ext cx="10969943" cy="4419601"/>
          </a:xfrm>
        </p:spPr>
        <p:txBody>
          <a:bodyPr/>
          <a:lstStyle/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133856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441" y="1661890"/>
            <a:ext cx="10969943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1" y="2057400"/>
            <a:ext cx="10969943" cy="4038600"/>
          </a:xfrm>
        </p:spPr>
        <p:txBody>
          <a:bodyPr/>
          <a:lstStyle/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133856"/>
            <a:ext cx="10969943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441" y="1295401"/>
            <a:ext cx="5314328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5056" y="1295401"/>
            <a:ext cx="5314328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012" y="6477000"/>
            <a:ext cx="660228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tx1"/>
                </a:solidFill>
                <a:latin typeface="+mn-lt"/>
                <a:cs typeface="HP Simplified"/>
              </a:rPr>
              <a:t>SZTAKI</a:t>
            </a:r>
            <a:r>
              <a:rPr lang="en-US" sz="700" b="0" i="0" baseline="0" dirty="0">
                <a:solidFill>
                  <a:schemeClr val="tx1"/>
                </a:solidFill>
                <a:latin typeface="+mn-lt"/>
                <a:cs typeface="HP Simplified"/>
              </a:rPr>
              <a:t> 2015</a:t>
            </a:r>
            <a:endParaRPr lang="en-US" sz="700" b="0" i="0" dirty="0">
              <a:solidFill>
                <a:schemeClr val="tx1"/>
              </a:solidFill>
              <a:latin typeface="+mn-lt"/>
              <a:cs typeface="HP Simplifie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2763520"/>
            <a:ext cx="9141619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441" y="4419600"/>
            <a:ext cx="9141619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23-25 September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DIPP2021 - BURGAS, Bulgaria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279437" y="23036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 err="1"/>
          </a:p>
        </p:txBody>
      </p:sp>
      <p:pic>
        <p:nvPicPr>
          <p:cNvPr id="12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2" y="609600"/>
            <a:ext cx="3657600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247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295400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441" y="1676400"/>
            <a:ext cx="5314328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5056" y="1295400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5056" y="1676400"/>
            <a:ext cx="5314328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133856"/>
            <a:ext cx="10969943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676399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441" y="2057401"/>
            <a:ext cx="5314328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5056" y="1676399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5056" y="2057401"/>
            <a:ext cx="5314328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295400"/>
            <a:ext cx="3412871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7977" y="1295400"/>
            <a:ext cx="3412871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6513" y="1295400"/>
            <a:ext cx="3412871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295400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7977" y="1295400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6513" y="1295400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676400"/>
            <a:ext cx="3412871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7977" y="1676400"/>
            <a:ext cx="3412871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6513" y="1676400"/>
            <a:ext cx="3412871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9441" y="1133856"/>
            <a:ext cx="10969943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676399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7977" y="1676399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6513" y="1676399"/>
            <a:ext cx="3412871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2057400"/>
            <a:ext cx="3412871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7977" y="2057400"/>
            <a:ext cx="3412871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6513" y="2057400"/>
            <a:ext cx="3412871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1" y="1295401"/>
            <a:ext cx="7618016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32178" y="1295400"/>
            <a:ext cx="3047206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szerkesztése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0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" y="1295400"/>
            <a:ext cx="6703854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78960" y="1295400"/>
            <a:ext cx="3900424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" y="1295400"/>
            <a:ext cx="6703854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78960" y="1295400"/>
            <a:ext cx="3900424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" y="1295400"/>
            <a:ext cx="5314328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265056" y="1295400"/>
            <a:ext cx="5314328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1" y="4953000"/>
            <a:ext cx="5314328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6265056" y="4953000"/>
            <a:ext cx="5314328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" y="1295400"/>
            <a:ext cx="3412871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1" y="4211392"/>
            <a:ext cx="3412871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4387977" y="1295400"/>
            <a:ext cx="3412871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8166513" y="1295400"/>
            <a:ext cx="3412871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4387977" y="4211392"/>
            <a:ext cx="3412871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8166513" y="4211392"/>
            <a:ext cx="3412871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012" y="6477000"/>
            <a:ext cx="660228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tx1"/>
                </a:solidFill>
                <a:latin typeface="+mn-lt"/>
                <a:cs typeface="HP Simplified"/>
              </a:rPr>
              <a:t>SZTAKI</a:t>
            </a:r>
            <a:r>
              <a:rPr lang="en-US" sz="700" b="0" i="0" baseline="0" dirty="0">
                <a:solidFill>
                  <a:schemeClr val="tx1"/>
                </a:solidFill>
                <a:latin typeface="+mn-lt"/>
                <a:cs typeface="HP Simplified"/>
              </a:rPr>
              <a:t> 2015</a:t>
            </a:r>
            <a:endParaRPr lang="en-US" sz="700" b="0" i="0" dirty="0">
              <a:solidFill>
                <a:schemeClr val="tx1"/>
              </a:solidFill>
              <a:latin typeface="+mn-lt"/>
              <a:cs typeface="HP Simplifie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2763520"/>
            <a:ext cx="9141619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441" y="4419600"/>
            <a:ext cx="9141619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23-25 September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DIPP2021 - BURGAS, Bulgaria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279437" y="23036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 err="1"/>
          </a:p>
        </p:txBody>
      </p:sp>
      <p:pic>
        <p:nvPicPr>
          <p:cNvPr id="1026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2" y="609600"/>
            <a:ext cx="3657600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42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567712" y="304801"/>
            <a:ext cx="1011672" cy="5791200"/>
          </a:xfrm>
        </p:spPr>
        <p:txBody>
          <a:bodyPr vert="eaVert"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304801"/>
            <a:ext cx="9649486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133856"/>
            <a:ext cx="10969943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10969943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676399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441" y="2057401"/>
            <a:ext cx="5314328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5056" y="1676399"/>
            <a:ext cx="5314328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5056" y="2057401"/>
            <a:ext cx="5314328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icture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9441" y="6482536"/>
            <a:ext cx="660228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tx1"/>
                </a:solidFill>
                <a:latin typeface="+mn-lt"/>
                <a:cs typeface="HP Simplified"/>
              </a:rPr>
              <a:t>SZTAKI</a:t>
            </a:r>
            <a:r>
              <a:rPr lang="en-US" sz="700" b="0" i="0" baseline="0" dirty="0">
                <a:solidFill>
                  <a:schemeClr val="tx1"/>
                </a:solidFill>
                <a:latin typeface="+mn-lt"/>
                <a:cs typeface="HP Simplified"/>
              </a:rPr>
              <a:t> 2015</a:t>
            </a:r>
            <a:endParaRPr lang="en-US" sz="700" b="0" i="0" dirty="0">
              <a:solidFill>
                <a:schemeClr val="tx1"/>
              </a:solidFill>
              <a:latin typeface="+mn-lt"/>
              <a:cs typeface="HP Simplifie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2763520"/>
            <a:ext cx="9141619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441" y="4419600"/>
            <a:ext cx="9141619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098" name="Picture 2" descr="C:\tamas\WORK\SZTAKI\LOGO\sztaki_logo_feh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2" y="761999"/>
            <a:ext cx="393396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92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9141619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2438400"/>
            <a:ext cx="9141619" cy="31699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Header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441" y="6482536"/>
            <a:ext cx="660228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tx1"/>
                </a:solidFill>
                <a:latin typeface="+mn-lt"/>
                <a:cs typeface="HP Simplified"/>
              </a:rPr>
              <a:t>© SZTAKI</a:t>
            </a:r>
            <a:r>
              <a:rPr lang="en-US" sz="700" b="0" i="0" baseline="0" dirty="0">
                <a:solidFill>
                  <a:schemeClr val="tx1"/>
                </a:solidFill>
                <a:latin typeface="+mn-lt"/>
                <a:cs typeface="HP Simplified"/>
              </a:rPr>
              <a:t> 2015</a:t>
            </a:r>
            <a:r>
              <a:rPr lang="en-US" sz="700" b="0" i="0" dirty="0">
                <a:solidFill>
                  <a:schemeClr val="tx1"/>
                </a:solidFill>
                <a:latin typeface="+mn-lt"/>
                <a:cs typeface="HP Simplified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9141619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2362200"/>
            <a:ext cx="3808571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2012" y="2362200"/>
            <a:ext cx="3808571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Szövegdoboz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0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1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4570571" cy="762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608013" y="1295400"/>
            <a:ext cx="11049000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84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9141619" cy="9906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8013" y="1524000"/>
            <a:ext cx="9144000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304800"/>
            <a:ext cx="9141619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08012" y="2362200"/>
            <a:ext cx="495300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13413" y="23622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304800"/>
            <a:ext cx="10969943" cy="76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Master </a:t>
            </a:r>
            <a:r>
              <a:rPr lang="en-US" dirty="0" err="1"/>
              <a:t>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295401"/>
            <a:ext cx="10969943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57354" y="6478524"/>
            <a:ext cx="812588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hu-HU"/>
              <a:t>23-25 September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11722" y="6478524"/>
            <a:ext cx="2844059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DIPP2021 - BURGAS, Bulgaria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1611" y="6478524"/>
            <a:ext cx="304721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00DE720E-C72B-42F0-AD69-52D60E3C6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7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9" r:id="rId3"/>
    <p:sldLayoutId id="2147483673" r:id="rId4"/>
    <p:sldLayoutId id="2147483651" r:id="rId5"/>
    <p:sldLayoutId id="2147483661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62" r:id="rId12"/>
    <p:sldLayoutId id="2147483650" r:id="rId13"/>
    <p:sldLayoutId id="2147483663" r:id="rId14"/>
    <p:sldLayoutId id="2147483664" r:id="rId15"/>
    <p:sldLayoutId id="2147483654" r:id="rId16"/>
    <p:sldLayoutId id="2147483665" r:id="rId17"/>
    <p:sldLayoutId id="2147483655" r:id="rId18"/>
    <p:sldLayoutId id="2147483652" r:id="rId19"/>
    <p:sldLayoutId id="2147483653" r:id="rId20"/>
    <p:sldLayoutId id="2147483666" r:id="rId21"/>
    <p:sldLayoutId id="2147483667" r:id="rId22"/>
    <p:sldLayoutId id="2147483668" r:id="rId23"/>
    <p:sldLayoutId id="2147483669" r:id="rId24"/>
    <p:sldLayoutId id="2147483656" r:id="rId25"/>
    <p:sldLayoutId id="2147483657" r:id="rId26"/>
    <p:sldLayoutId id="2147483670" r:id="rId27"/>
    <p:sldLayoutId id="2147483671" r:id="rId28"/>
    <p:sldLayoutId id="2147483672" r:id="rId29"/>
    <p:sldLayoutId id="2147483658" r:id="rId30"/>
    <p:sldLayoutId id="2147483659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HP Simplified" panose="020B0604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HP Simplified" panose="020B0604020204020204" pitchFamily="34" charset="0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contrib/108928766900759469973/photos/@43.0973563,25.6637906,3a,75y,90t/data=!3m7!1e1!3m5!1sAF1QipPZIOQHXzfNCinxjpi8YvRFTEGitWMNnTTVVH9m!2e10!6shttps:%2F%2Flh5.googleusercontent.com%2Fp%2FAF1QipPZIOQHXzfNCinxjpi8YvRFTEGitWMNnTTVVH9m%3Dw365-h260-k-no-pi-10-ya220-ro0-fo100!7i4096!8i2048!4m3!8m2!3m1!1e1?authuser=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5N9FFvneFUgN6VL4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files.elearning.sztaki.hu/Escape3D/Eotvos_kiallitas/index_3D_anaglif.html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jpeg"/><Relationship Id="rId4" Type="http://schemas.openxmlformats.org/officeDocument/2006/relationships/hyperlink" Target="http://files.elearning.sztaki.hu/Escape3D/Eotvos_kiallitas/index_2D_en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elearning.sztaki.hu/Escape3D/nativity/index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arbanasinativitychurch.com/arbanasinativitychurchvirtualtour.html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arkus.zsolt@sztaki.hu" TargetMode="Externa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jpg"/><Relationship Id="rId5" Type="http://schemas.openxmlformats.org/officeDocument/2006/relationships/image" Target="../media/image8.png"/><Relationship Id="rId4" Type="http://schemas.openxmlformats.org/officeDocument/2006/relationships/hyperlink" Target="http://www.sztaki.hu/elearn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dl.cc.bas.b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bidl.cc.bas.bg/static.php?page=panorama1&amp;lang=en" TargetMode="External"/><Relationship Id="rId7" Type="http://schemas.openxmlformats.org/officeDocument/2006/relationships/hyperlink" Target="http://bidl.cc.bas.bg/static.php?&amp;page=panorama5&amp;lang=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bidl.cc.bas.bg/static.php?&amp;page=panorama4&amp;lang=en" TargetMode="External"/><Relationship Id="rId5" Type="http://schemas.openxmlformats.org/officeDocument/2006/relationships/hyperlink" Target="http://bidl.cc.bas.bg/static.php?&amp;page=panorama3&amp;lang=en" TargetMode="External"/><Relationship Id="rId4" Type="http://schemas.openxmlformats.org/officeDocument/2006/relationships/hyperlink" Target="http://bidl.cc.bas.bg/static.php?&amp;page=panorama2&amp;lang=e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41" y="2763520"/>
            <a:ext cx="9828371" cy="1554480"/>
          </a:xfrm>
        </p:spPr>
        <p:txBody>
          <a:bodyPr anchor="ctr"/>
          <a:lstStyle/>
          <a:p>
            <a:r>
              <a:rPr lang="en-GB" sz="4400" noProof="0" dirty="0"/>
              <a:t>Virtual Walk in the Church of Nativity in </a:t>
            </a:r>
            <a:r>
              <a:rPr lang="en-GB" sz="4400" noProof="0" dirty="0" err="1"/>
              <a:t>Arbanasi</a:t>
            </a:r>
            <a:endParaRPr lang="en-GB" sz="2800" noProof="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41" y="4419600"/>
            <a:ext cx="10056971" cy="2057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noProof="0" dirty="0"/>
              <a:t>Zsolt László Márkus, Tibor Szkaliczki, György Szántó, Miklós Veres, Zsolt Weisz</a:t>
            </a:r>
            <a:br>
              <a:rPr lang="en-GB" sz="2000" noProof="0" dirty="0"/>
            </a:br>
            <a:r>
              <a:rPr lang="en-GB" sz="2000" noProof="0" dirty="0"/>
              <a:t> – </a:t>
            </a:r>
            <a:r>
              <a:rPr lang="en-GB" sz="2000" i="1" noProof="0" dirty="0"/>
              <a:t>eLearning Department of the Institute for Computer Science and Control (SZTAKI)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noProof="0" dirty="0"/>
              <a:t>Detelin Luchev, </a:t>
            </a:r>
            <a:r>
              <a:rPr lang="en-GB" sz="2000" noProof="0" dirty="0" err="1"/>
              <a:t>Desislava</a:t>
            </a:r>
            <a:r>
              <a:rPr lang="en-GB" sz="2000" noProof="0" dirty="0"/>
              <a:t> </a:t>
            </a:r>
            <a:r>
              <a:rPr lang="en-GB" sz="2000" noProof="0" dirty="0" err="1"/>
              <a:t>Paneva-Marinova</a:t>
            </a:r>
            <a:r>
              <a:rPr lang="en-GB" sz="2000" noProof="0" dirty="0"/>
              <a:t>, Maxim </a:t>
            </a:r>
            <a:r>
              <a:rPr lang="en-GB" sz="2000" noProof="0" dirty="0" err="1"/>
              <a:t>Goynov</a:t>
            </a:r>
            <a:r>
              <a:rPr lang="en-GB" sz="2000" noProof="0" dirty="0"/>
              <a:t>, Radoslav Pavlov</a:t>
            </a:r>
            <a:br>
              <a:rPr lang="en-GB" sz="2000" noProof="0" dirty="0"/>
            </a:br>
            <a:r>
              <a:rPr lang="en-GB" sz="2000" noProof="0" dirty="0"/>
              <a:t> – </a:t>
            </a:r>
            <a:r>
              <a:rPr lang="en-GB" sz="2000" i="1" noProof="0" dirty="0"/>
              <a:t>Institute of Mathematics and Informatics, Bulgarian Academy of Sciences (IMI-BAS),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noProof="0" dirty="0"/>
              <a:t>Lilia Pavlova – </a:t>
            </a:r>
            <a:r>
              <a:rPr lang="en-GB" sz="2000" i="1" noProof="0" dirty="0"/>
              <a:t>Laboratory of Telematics, Bulgarian Academy of Sciences</a:t>
            </a:r>
            <a:endParaRPr lang="en-GB" sz="2000" b="1" i="1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11014737" y="150898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 err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4A3521-ED74-6FC4-9124-D25C8FF95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14" y="442180"/>
            <a:ext cx="4354195" cy="210693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4A1580F-211A-B445-81B4-1280777D7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79" y="1049091"/>
            <a:ext cx="1157068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DFA06D-ACC6-74A5-3CEF-0C9AD4425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" y="902068"/>
            <a:ext cx="3124200" cy="121382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B950C9D-9020-D75D-BE98-BD1080109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2" y="1052889"/>
            <a:ext cx="1113890" cy="10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The Technology of Preparing Panorama Pictures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noProof="0" dirty="0"/>
              <a:t>Options to take photos for panorama pictures:</a:t>
            </a:r>
          </a:p>
          <a:p>
            <a:pPr lvl="1"/>
            <a:r>
              <a:rPr lang="en-GB" sz="2000" b="1" dirty="0"/>
              <a:t>series of photos </a:t>
            </a:r>
            <a:r>
              <a:rPr lang="en-GB" sz="2000" dirty="0"/>
              <a:t>while turning the camera with equal angles, </a:t>
            </a:r>
          </a:p>
          <a:p>
            <a:pPr lvl="1"/>
            <a:r>
              <a:rPr lang="en-GB" sz="2000" dirty="0"/>
              <a:t>series of photos in several rounds </a:t>
            </a:r>
            <a:r>
              <a:rPr lang="en-GB" sz="2000" b="1" dirty="0"/>
              <a:t>by using an advanced rotator</a:t>
            </a:r>
            <a:r>
              <a:rPr lang="en-GB" sz="2000" dirty="0"/>
              <a:t>, where the camera is tilt upwards or downwards with different angles in each round, </a:t>
            </a:r>
          </a:p>
          <a:p>
            <a:pPr lvl="1"/>
            <a:r>
              <a:rPr lang="en-GB" sz="2000" dirty="0">
                <a:solidFill>
                  <a:schemeClr val="tx2"/>
                </a:solidFill>
              </a:rPr>
              <a:t>“normal” camera or “special” camera with </a:t>
            </a:r>
            <a:r>
              <a:rPr lang="en-GB" sz="2000" b="1" dirty="0">
                <a:solidFill>
                  <a:schemeClr val="tx2"/>
                </a:solidFill>
              </a:rPr>
              <a:t>built-in panorama picture functionality </a:t>
            </a:r>
            <a:endParaRPr lang="en-GB" sz="2000" b="1" noProof="0" dirty="0">
              <a:solidFill>
                <a:schemeClr val="tx2"/>
              </a:solidFill>
            </a:endParaRPr>
          </a:p>
          <a:p>
            <a:r>
              <a:rPr lang="en-GB" sz="2400" dirty="0">
                <a:solidFill>
                  <a:schemeClr val="tx2"/>
                </a:solidFill>
              </a:rPr>
              <a:t>Graphical software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tools</a:t>
            </a:r>
            <a:endParaRPr lang="en-GB" sz="24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GB" sz="2000" dirty="0">
                <a:solidFill>
                  <a:schemeClr val="tx2"/>
                </a:solidFill>
              </a:rPr>
              <a:t>professional photo editing software tools </a:t>
            </a:r>
          </a:p>
          <a:p>
            <a:pPr lvl="1"/>
            <a:r>
              <a:rPr lang="en-GB" sz="2000" dirty="0">
                <a:solidFill>
                  <a:schemeClr val="tx2"/>
                </a:solidFill>
              </a:rPr>
              <a:t>panorama stitching software,</a:t>
            </a:r>
          </a:p>
          <a:p>
            <a:pPr lvl="1"/>
            <a:r>
              <a:rPr lang="en-GB" sz="2000" dirty="0">
                <a:solidFill>
                  <a:schemeClr val="tx2"/>
                </a:solidFill>
              </a:rPr>
              <a:t>transformation to cubic panorama </a:t>
            </a:r>
            <a:r>
              <a:rPr lang="en-GB" sz="2000" dirty="0"/>
              <a:t>picture</a:t>
            </a:r>
          </a:p>
          <a:p>
            <a:pPr marL="228600" lvl="1" indent="0">
              <a:buNone/>
            </a:pPr>
            <a:endParaRPr lang="en-GB" sz="2400" b="1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10</a:t>
            </a:fld>
            <a:endParaRPr lang="en-US"/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558934EE-4B59-F2F7-E70F-F3819ADF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72CFF77F-ED71-4329-B0AF-7151D88B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23703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Presenting Panorama Pictures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noProof="0" dirty="0"/>
              <a:t>The panorama pictures can be presented:</a:t>
            </a:r>
          </a:p>
          <a:p>
            <a:pPr lvl="1"/>
            <a:r>
              <a:rPr lang="en-GB" sz="2400" noProof="0" dirty="0"/>
              <a:t> </a:t>
            </a:r>
            <a:r>
              <a:rPr lang="en-GB" sz="2000" noProof="0" dirty="0"/>
              <a:t>on </a:t>
            </a:r>
            <a:r>
              <a:rPr lang="en-GB" sz="2000" b="1" noProof="0" dirty="0"/>
              <a:t>Web-based platforms (</a:t>
            </a:r>
            <a:r>
              <a:rPr lang="en-GB" sz="2000" noProof="0" dirty="0"/>
              <a:t>the </a:t>
            </a:r>
            <a:r>
              <a:rPr lang="en-GB" sz="2000" b="1" dirty="0"/>
              <a:t>BIDL website</a:t>
            </a:r>
            <a:r>
              <a:rPr lang="en-GB" sz="2000" dirty="0"/>
              <a:t>, the w</a:t>
            </a:r>
            <a:r>
              <a:rPr lang="en-GB" sz="2000" noProof="0" dirty="0"/>
              <a:t>eb site of the relevant sights, Facebook, Google Maps)</a:t>
            </a:r>
          </a:p>
          <a:p>
            <a:pPr lvl="1"/>
            <a:r>
              <a:rPr lang="en-GB" sz="2000" noProof="0" dirty="0"/>
              <a:t> in </a:t>
            </a:r>
            <a:r>
              <a:rPr lang="en-GB" sz="2000" b="1" noProof="0" dirty="0"/>
              <a:t>smart phone applications </a:t>
            </a:r>
            <a:r>
              <a:rPr lang="en-GB" sz="2000" noProof="0" dirty="0"/>
              <a:t>(</a:t>
            </a:r>
            <a:r>
              <a:rPr lang="en-GB" sz="2000" b="1" noProof="0" dirty="0"/>
              <a:t>BOOK@HAND BIDL</a:t>
            </a:r>
            <a:r>
              <a:rPr lang="en-GB" sz="2000" noProof="0" dirty="0"/>
              <a:t>, GUIDE@HAND Esztergom </a:t>
            </a:r>
            <a:r>
              <a:rPr lang="en-GB" sz="2000" noProof="0" dirty="0" err="1"/>
              <a:t>Vármúzeum</a:t>
            </a:r>
            <a:r>
              <a:rPr lang="en-GB" sz="2000" noProof="0" dirty="0"/>
              <a:t>)</a:t>
            </a:r>
          </a:p>
          <a:p>
            <a:pPr lvl="1"/>
            <a:r>
              <a:rPr lang="en-GB" sz="2000" noProof="0" dirty="0"/>
              <a:t> in a virtual space due to the Virtual Reality (VR) technology with the help of 3D </a:t>
            </a:r>
            <a:r>
              <a:rPr lang="en-GB" sz="2000" b="1" noProof="0" dirty="0"/>
              <a:t>VR glasses</a:t>
            </a:r>
          </a:p>
          <a:p>
            <a:r>
              <a:rPr lang="en-GB" sz="2400" dirty="0"/>
              <a:t>There are two display options in smart phone applications</a:t>
            </a:r>
          </a:p>
          <a:p>
            <a:pPr lvl="1"/>
            <a:r>
              <a:rPr lang="en-GB" sz="2000" b="1" dirty="0"/>
              <a:t>Automatic</a:t>
            </a:r>
            <a:r>
              <a:rPr lang="en-GB" sz="2000" dirty="0"/>
              <a:t>: The picture is moved by the device compass and gyroscope sensors.</a:t>
            </a:r>
          </a:p>
          <a:p>
            <a:pPr lvl="1"/>
            <a:r>
              <a:rPr lang="en-GB" sz="2000" b="1" dirty="0"/>
              <a:t>Manual</a:t>
            </a:r>
            <a:r>
              <a:rPr lang="en-GB" sz="2000" dirty="0"/>
              <a:t>: The picture is manually moved by the user using swipe gestures.</a:t>
            </a:r>
          </a:p>
          <a:p>
            <a:r>
              <a:rPr lang="en-GB" sz="2400" dirty="0"/>
              <a:t>In both manual and automatic modes the mobile device can be used in both </a:t>
            </a:r>
            <a:r>
              <a:rPr lang="en-GB" sz="2400" b="1" dirty="0"/>
              <a:t>portrait</a:t>
            </a:r>
            <a:r>
              <a:rPr lang="en-GB" sz="2400" dirty="0"/>
              <a:t> and </a:t>
            </a:r>
            <a:r>
              <a:rPr lang="en-GB" sz="2400" b="1" dirty="0"/>
              <a:t>landscape</a:t>
            </a:r>
            <a:r>
              <a:rPr lang="en-GB" sz="2400" dirty="0"/>
              <a:t> view.</a:t>
            </a:r>
          </a:p>
          <a:p>
            <a:pPr lvl="1"/>
            <a:endParaRPr lang="en-GB" sz="2400" b="1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11</a:t>
            </a:fld>
            <a:endParaRPr lang="en-US"/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D364DB8A-ADE7-599D-F8F7-863A13BF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BBA000B2-A26D-4C3C-5934-D8560465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319646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Panorama viewer of SZTAKI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auto"/>
            <a:r>
              <a:rPr lang="en-GB" sz="2800" noProof="0" dirty="0"/>
              <a:t> </a:t>
            </a:r>
            <a:r>
              <a:rPr lang="en-GB" sz="2400" noProof="0" dirty="0"/>
              <a:t>Functionality</a:t>
            </a:r>
            <a:endParaRPr lang="en-GB" sz="2800" noProof="0" dirty="0"/>
          </a:p>
          <a:p>
            <a:pPr lvl="1"/>
            <a:r>
              <a:rPr lang="en-GB" sz="2000" noProof="0" dirty="0"/>
              <a:t>Display full 360° spherical panorama pictures</a:t>
            </a:r>
          </a:p>
          <a:p>
            <a:pPr lvl="1"/>
            <a:r>
              <a:rPr lang="en-GB" sz="2000" noProof="0" dirty="0"/>
              <a:t>Offline panorama</a:t>
            </a:r>
          </a:p>
          <a:p>
            <a:pPr lvl="1"/>
            <a:r>
              <a:rPr lang="en-GB" sz="2000" noProof="0" dirty="0"/>
              <a:t>Hotspots</a:t>
            </a:r>
          </a:p>
          <a:p>
            <a:pPr lvl="1"/>
            <a:r>
              <a:rPr lang="en-GB" sz="2000" noProof="0" dirty="0"/>
              <a:t>Change panoramas from list</a:t>
            </a:r>
          </a:p>
          <a:p>
            <a:pPr lvl="1"/>
            <a:r>
              <a:rPr lang="en-GB" sz="2000" noProof="0" dirty="0"/>
              <a:t>Music</a:t>
            </a:r>
          </a:p>
          <a:p>
            <a:pPr lvl="1"/>
            <a:r>
              <a:rPr lang="en-GB" sz="2000" noProof="0" dirty="0"/>
              <a:t>High resolution offline images</a:t>
            </a:r>
          </a:p>
          <a:p>
            <a:pPr lvl="1"/>
            <a:r>
              <a:rPr lang="en-GB" sz="2000" noProof="0" dirty="0"/>
              <a:t>Zoom</a:t>
            </a:r>
          </a:p>
          <a:p>
            <a:pPr lvl="1"/>
            <a:r>
              <a:rPr lang="en-GB" sz="2000" noProof="0" dirty="0"/>
              <a:t>Remote control</a:t>
            </a:r>
          </a:p>
          <a:p>
            <a:r>
              <a:rPr lang="en-GB" sz="2800" dirty="0"/>
              <a:t> </a:t>
            </a:r>
            <a:r>
              <a:rPr lang="en-GB" sz="2400" dirty="0"/>
              <a:t>Technology</a:t>
            </a:r>
          </a:p>
          <a:p>
            <a:pPr lvl="1"/>
            <a:r>
              <a:rPr lang="en-GB" sz="2000" noProof="0" dirty="0"/>
              <a:t> OpenGL, </a:t>
            </a:r>
            <a:r>
              <a:rPr lang="en-GB" sz="2000" noProof="0" dirty="0" err="1"/>
              <a:t>WebGL</a:t>
            </a:r>
            <a:r>
              <a:rPr lang="en-GB" sz="2000" noProof="0" dirty="0"/>
              <a:t>, Unity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12</a:t>
            </a:fld>
            <a:endParaRPr lang="en-US"/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966931F2-CC15-DCF7-8D05-612A46DC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7226F620-83AF-60B4-51ED-CEAFC0CD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14018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Panorama Pictures Created by SZTAKI in Bulgaria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en-GB" sz="2400" b="1" dirty="0"/>
              <a:t>Churches</a:t>
            </a:r>
            <a:r>
              <a:rPr lang="en-GB" sz="2400" dirty="0"/>
              <a:t> in </a:t>
            </a:r>
            <a:r>
              <a:rPr lang="en-GB" sz="2400" dirty="0" err="1"/>
              <a:t>Veliko</a:t>
            </a:r>
            <a:r>
              <a:rPr lang="en-GB" sz="2400" dirty="0"/>
              <a:t> </a:t>
            </a:r>
            <a:r>
              <a:rPr lang="en-GB" sz="2400" dirty="0" err="1"/>
              <a:t>Tarnovo</a:t>
            </a:r>
            <a:r>
              <a:rPr lang="en-GB" sz="2400" dirty="0"/>
              <a:t> and </a:t>
            </a:r>
            <a:r>
              <a:rPr lang="en-GB" sz="2400" dirty="0" err="1"/>
              <a:t>Arbanasi</a:t>
            </a:r>
            <a:endParaRPr lang="en-GB" sz="2400" dirty="0"/>
          </a:p>
          <a:p>
            <a:pPr lvl="0">
              <a:lnSpc>
                <a:spcPct val="80000"/>
              </a:lnSpc>
            </a:pPr>
            <a:r>
              <a:rPr lang="en-GB" sz="2400" b="1" dirty="0"/>
              <a:t>Museum</a:t>
            </a:r>
            <a:r>
              <a:rPr lang="en-GB" sz="2400" dirty="0"/>
              <a:t> of the Bulgarian Revival and Constituent Assembly (</a:t>
            </a:r>
            <a:r>
              <a:rPr lang="en-GB" sz="2400" dirty="0" err="1"/>
              <a:t>Veliko</a:t>
            </a:r>
            <a:r>
              <a:rPr lang="en-GB" sz="2400" dirty="0"/>
              <a:t> </a:t>
            </a:r>
            <a:r>
              <a:rPr lang="en-GB" sz="2400" dirty="0" err="1"/>
              <a:t>Tarnovo</a:t>
            </a:r>
            <a:r>
              <a:rPr lang="en-GB" sz="2400" dirty="0"/>
              <a:t>)</a:t>
            </a:r>
          </a:p>
          <a:p>
            <a:pPr lvl="0">
              <a:lnSpc>
                <a:spcPct val="80000"/>
              </a:lnSpc>
            </a:pPr>
            <a:r>
              <a:rPr lang="en-GB" sz="2400" b="1" dirty="0"/>
              <a:t>Bridges</a:t>
            </a:r>
            <a:r>
              <a:rPr lang="en-GB" sz="2400" dirty="0"/>
              <a:t> of </a:t>
            </a:r>
            <a:r>
              <a:rPr lang="en-GB" sz="2400" dirty="0" err="1"/>
              <a:t>Veliko</a:t>
            </a:r>
            <a:r>
              <a:rPr lang="en-GB" sz="2400" dirty="0"/>
              <a:t> </a:t>
            </a:r>
            <a:r>
              <a:rPr lang="en-GB" sz="2400" dirty="0" err="1"/>
              <a:t>Tarnovo</a:t>
            </a:r>
            <a:endParaRPr lang="en-GB" sz="2400" dirty="0"/>
          </a:p>
          <a:p>
            <a:pPr lvl="0">
              <a:lnSpc>
                <a:spcPct val="80000"/>
              </a:lnSpc>
            </a:pPr>
            <a:r>
              <a:rPr lang="en-GB" sz="2400" dirty="0"/>
              <a:t>Touristic and cultural </a:t>
            </a:r>
            <a:r>
              <a:rPr lang="en-GB" sz="2400" b="1" dirty="0"/>
              <a:t>sites</a:t>
            </a:r>
            <a:r>
              <a:rPr lang="en-GB" sz="2400" dirty="0"/>
              <a:t> in </a:t>
            </a:r>
            <a:r>
              <a:rPr lang="en-GB" sz="2400" dirty="0" err="1"/>
              <a:t>Burgas</a:t>
            </a:r>
            <a:endParaRPr lang="en-GB" sz="2400" dirty="0"/>
          </a:p>
          <a:p>
            <a:pPr lvl="0">
              <a:lnSpc>
                <a:spcPct val="80000"/>
              </a:lnSpc>
            </a:pPr>
            <a:r>
              <a:rPr lang="en-GB" sz="2400" dirty="0"/>
              <a:t>Ruins of ancient Roman </a:t>
            </a:r>
            <a:r>
              <a:rPr lang="en-GB" sz="2400" b="1" dirty="0"/>
              <a:t>baths</a:t>
            </a:r>
            <a:r>
              <a:rPr lang="en-GB" sz="2400" dirty="0"/>
              <a:t> in Aqua </a:t>
            </a:r>
            <a:r>
              <a:rPr lang="en-GB" sz="2400" dirty="0" err="1"/>
              <a:t>Calidae</a:t>
            </a:r>
            <a:r>
              <a:rPr lang="en-GB" sz="2400" dirty="0"/>
              <a:t> – Thermopolis (</a:t>
            </a:r>
            <a:r>
              <a:rPr lang="en-GB" sz="2400" dirty="0" err="1"/>
              <a:t>Vetren</a:t>
            </a:r>
            <a:r>
              <a:rPr lang="en-GB" sz="2400" dirty="0"/>
              <a:t>)</a:t>
            </a:r>
          </a:p>
          <a:p>
            <a:pPr lvl="0">
              <a:lnSpc>
                <a:spcPct val="80000"/>
              </a:lnSpc>
            </a:pPr>
            <a:r>
              <a:rPr lang="en-GB" sz="2400" dirty="0" err="1"/>
              <a:t>Ostrusha</a:t>
            </a:r>
            <a:r>
              <a:rPr lang="en-GB" sz="2400" dirty="0"/>
              <a:t> mound, a Thracian burial </a:t>
            </a:r>
            <a:r>
              <a:rPr lang="en-GB" sz="2400" b="1" dirty="0"/>
              <a:t>tumulus</a:t>
            </a:r>
            <a:r>
              <a:rPr lang="en-GB" sz="2400" dirty="0"/>
              <a:t> (near </a:t>
            </a:r>
            <a:r>
              <a:rPr lang="en-GB" sz="2400" dirty="0" err="1"/>
              <a:t>Kazanlak</a:t>
            </a:r>
            <a:r>
              <a:rPr lang="en-GB" sz="2400" dirty="0"/>
              <a:t>)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13</a:t>
            </a:fld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31DFAD-DA88-54F9-103A-0B9F06A6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BA39223-691C-16C3-9C7E-5370C698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28344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noProof="0" dirty="0"/>
              <a:t>Presenting Panorama Pictures </a:t>
            </a:r>
            <a:r>
              <a:rPr lang="en-GB" dirty="0"/>
              <a:t>on Google Maps</a:t>
            </a:r>
            <a:endParaRPr lang="en-GB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14</a:t>
            </a:fld>
            <a:endParaRPr lang="en-US"/>
          </a:p>
        </p:txBody>
      </p:sp>
      <p:pic>
        <p:nvPicPr>
          <p:cNvPr id="4" name="Kép 3">
            <a:hlinkClick r:id="rId3"/>
            <a:extLst>
              <a:ext uri="{FF2B5EF4-FFF2-40B4-BE49-F238E27FC236}">
                <a16:creationId xmlns:a16="http://schemas.microsoft.com/office/drawing/2014/main" id="{364A62E4-E484-1D8D-E711-5EAC8D034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157" y="1092994"/>
            <a:ext cx="9000510" cy="5252063"/>
          </a:xfrm>
          <a:prstGeom prst="rect">
            <a:avLst/>
          </a:prstGeom>
        </p:spPr>
      </p:pic>
      <p:sp>
        <p:nvSpPr>
          <p:cNvPr id="5" name="Dátum helye 3">
            <a:extLst>
              <a:ext uri="{FF2B5EF4-FFF2-40B4-BE49-F238E27FC236}">
                <a16:creationId xmlns:a16="http://schemas.microsoft.com/office/drawing/2014/main" id="{C91EE989-C8AB-1F20-4BAB-AB6B5055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AE1AA374-FB0B-A45F-05F3-43EA134F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40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noProof="0" dirty="0"/>
              <a:t>Presenting Panorama Pictures </a:t>
            </a:r>
            <a:r>
              <a:rPr lang="en-GB" dirty="0"/>
              <a:t>on Google Maps – Statistics 1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noProof="0" dirty="0"/>
              <a:t>The </a:t>
            </a:r>
            <a:r>
              <a:rPr lang="hu-HU" sz="2400" b="1" noProof="0" dirty="0" err="1"/>
              <a:t>total</a:t>
            </a:r>
            <a:r>
              <a:rPr lang="hu-HU" sz="2400" b="1" noProof="0" dirty="0"/>
              <a:t> </a:t>
            </a:r>
            <a:r>
              <a:rPr lang="en-GB" sz="2400" b="1" noProof="0" dirty="0"/>
              <a:t>number of panorama pictures </a:t>
            </a:r>
            <a:r>
              <a:rPr lang="en-GB" sz="2400" noProof="0" dirty="0"/>
              <a:t>uploaded by SZTAKI: </a:t>
            </a:r>
            <a:r>
              <a:rPr lang="hu-HU" sz="2400" b="1" dirty="0"/>
              <a:t>104</a:t>
            </a:r>
            <a:r>
              <a:rPr lang="en-GB" sz="2400" noProof="0" dirty="0"/>
              <a:t>.</a:t>
            </a:r>
            <a:endParaRPr lang="hu-HU" sz="2400" noProof="0" dirty="0"/>
          </a:p>
          <a:p>
            <a:pPr lvl="0" fontAlgn="auto"/>
            <a:r>
              <a:rPr lang="en-GB" sz="2400" noProof="0" dirty="0"/>
              <a:t>The </a:t>
            </a:r>
            <a:r>
              <a:rPr lang="en-GB" sz="2400" b="1" noProof="0" dirty="0"/>
              <a:t>total number of views </a:t>
            </a:r>
            <a:r>
              <a:rPr lang="en-GB" sz="2400" noProof="0" dirty="0"/>
              <a:t>of panorama pictures uploaded by SZTAKI: </a:t>
            </a:r>
            <a:r>
              <a:rPr lang="en-GB" sz="2400" b="1" noProof="0" dirty="0"/>
              <a:t>more than 4 million</a:t>
            </a:r>
            <a:r>
              <a:rPr lang="en-GB" sz="2400" noProof="0" dirty="0"/>
              <a:t>.</a:t>
            </a:r>
          </a:p>
          <a:p>
            <a:pPr lvl="0" fontAlgn="auto"/>
            <a:r>
              <a:rPr lang="en-GB" sz="2400" dirty="0"/>
              <a:t>The </a:t>
            </a:r>
            <a:r>
              <a:rPr lang="en-GB" sz="2400" b="1" dirty="0"/>
              <a:t>number of locations </a:t>
            </a:r>
            <a:r>
              <a:rPr lang="en-GB" sz="2400" dirty="0"/>
              <a:t>where SZTAKI created panorama pictures </a:t>
            </a:r>
            <a:r>
              <a:rPr lang="en-GB" sz="2400" b="1" dirty="0"/>
              <a:t>in Bulgaria </a:t>
            </a:r>
            <a:r>
              <a:rPr lang="en-GB" sz="2400" dirty="0"/>
              <a:t>and uploaded them on the </a:t>
            </a:r>
            <a:r>
              <a:rPr lang="en-GB" sz="2400" noProof="0" dirty="0"/>
              <a:t>Google Maps: </a:t>
            </a:r>
            <a:r>
              <a:rPr lang="en-GB" sz="2400" b="1" noProof="0" dirty="0"/>
              <a:t>9</a:t>
            </a:r>
          </a:p>
          <a:p>
            <a:r>
              <a:rPr lang="en-GB" sz="2400" dirty="0"/>
              <a:t>The </a:t>
            </a:r>
            <a:r>
              <a:rPr lang="en-GB" sz="2400" b="1" dirty="0"/>
              <a:t>number of Bulgarian panorama pictures </a:t>
            </a:r>
            <a:r>
              <a:rPr lang="en-GB" sz="2400" dirty="0"/>
              <a:t>uploaded by SZTAKI</a:t>
            </a:r>
            <a:r>
              <a:rPr lang="en-GB" sz="2400" noProof="0" dirty="0"/>
              <a:t>: </a:t>
            </a:r>
            <a:r>
              <a:rPr lang="en-GB" sz="2400" b="1" noProof="0" dirty="0"/>
              <a:t>19</a:t>
            </a:r>
            <a:endParaRPr lang="hu-HU" sz="2400" b="1" noProof="0" dirty="0"/>
          </a:p>
          <a:p>
            <a:r>
              <a:rPr lang="hu-HU" sz="2400" dirty="0"/>
              <a:t>The </a:t>
            </a:r>
            <a:r>
              <a:rPr lang="hu-HU" sz="2400" b="1" dirty="0" err="1"/>
              <a:t>time</a:t>
            </a:r>
            <a:r>
              <a:rPr lang="hu-HU" sz="2400" dirty="0"/>
              <a:t> </a:t>
            </a:r>
            <a:r>
              <a:rPr lang="hu-HU" sz="2400" dirty="0" err="1"/>
              <a:t>when</a:t>
            </a:r>
            <a:r>
              <a:rPr lang="hu-HU" sz="2400" dirty="0"/>
              <a:t> SZTAKI </a:t>
            </a:r>
            <a:r>
              <a:rPr lang="hu-HU" sz="2400" dirty="0" err="1"/>
              <a:t>uploaded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Bulgarian</a:t>
            </a:r>
            <a:r>
              <a:rPr lang="hu-HU" sz="2400" dirty="0"/>
              <a:t> </a:t>
            </a:r>
            <a:r>
              <a:rPr lang="hu-HU" sz="2400" dirty="0" err="1"/>
              <a:t>panorama</a:t>
            </a:r>
            <a:r>
              <a:rPr lang="hu-HU" sz="2400" dirty="0"/>
              <a:t> </a:t>
            </a:r>
            <a:r>
              <a:rPr lang="hu-HU" sz="2400" dirty="0" err="1"/>
              <a:t>pictures</a:t>
            </a:r>
            <a:r>
              <a:rPr lang="hu-HU" sz="2400" b="1" dirty="0"/>
              <a:t>: </a:t>
            </a:r>
            <a:r>
              <a:rPr lang="hu-HU" sz="2400" b="1" dirty="0" err="1"/>
              <a:t>June</a:t>
            </a:r>
            <a:r>
              <a:rPr lang="hu-HU" sz="2400" b="1" dirty="0"/>
              <a:t> 2022</a:t>
            </a:r>
            <a:endParaRPr lang="en-GB" sz="2400" b="1" noProof="0" dirty="0"/>
          </a:p>
          <a:p>
            <a:r>
              <a:rPr lang="en-GB" sz="2400" noProof="0" dirty="0"/>
              <a:t>The </a:t>
            </a:r>
            <a:r>
              <a:rPr lang="en-GB" sz="2400" b="1" noProof="0" dirty="0"/>
              <a:t>total number of views of Bulgarian </a:t>
            </a:r>
            <a:r>
              <a:rPr lang="en-GB" sz="2400" noProof="0" dirty="0"/>
              <a:t>panorama pictures</a:t>
            </a:r>
            <a:r>
              <a:rPr lang="en-GB" sz="2400" b="1" noProof="0" dirty="0"/>
              <a:t> </a:t>
            </a:r>
            <a:r>
              <a:rPr lang="en-GB" sz="2400" noProof="0" dirty="0"/>
              <a:t>uploaded by SZTAKI</a:t>
            </a:r>
            <a:r>
              <a:rPr lang="en-GB" sz="2400" dirty="0"/>
              <a:t>: </a:t>
            </a:r>
            <a:r>
              <a:rPr lang="en-GB" sz="2400" b="1" dirty="0"/>
              <a:t>250 thousand</a:t>
            </a:r>
            <a:r>
              <a:rPr lang="hu-HU" sz="2400" b="1" dirty="0"/>
              <a:t>.</a:t>
            </a:r>
            <a:endParaRPr lang="en-GB" sz="2400" noProof="0" dirty="0"/>
          </a:p>
          <a:p>
            <a:r>
              <a:rPr lang="en-GB" sz="2400" noProof="0" dirty="0"/>
              <a:t>The </a:t>
            </a:r>
            <a:r>
              <a:rPr lang="en-GB" sz="2400" b="1" noProof="0" dirty="0"/>
              <a:t>number of views of Bulgarian </a:t>
            </a:r>
            <a:r>
              <a:rPr lang="en-GB" sz="2400" noProof="0" dirty="0"/>
              <a:t>panorama pictures </a:t>
            </a:r>
            <a:r>
              <a:rPr lang="en-GB" sz="2400" b="1" noProof="0" dirty="0"/>
              <a:t>in the last month</a:t>
            </a:r>
            <a:r>
              <a:rPr lang="en-GB" sz="2400" noProof="0" dirty="0"/>
              <a:t>:</a:t>
            </a:r>
            <a:r>
              <a:rPr lang="en-GB" sz="2400" dirty="0"/>
              <a:t> </a:t>
            </a:r>
            <a:r>
              <a:rPr lang="en-GB" sz="2400" b="1" dirty="0"/>
              <a:t>75 thousand</a:t>
            </a:r>
            <a:r>
              <a:rPr lang="hu-HU" sz="2400" b="1" dirty="0"/>
              <a:t>.</a:t>
            </a:r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pPr lvl="0" fontAlgn="auto"/>
            <a:endParaRPr lang="en-GB" sz="2400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15</a:t>
            </a:fld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D87C845-6D03-F7E7-C978-A6A3A3AD18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A0485C-72E5-71B3-8A08-390C98401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132367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noProof="0" dirty="0"/>
              <a:t>Presenting Panorama Pictures </a:t>
            </a:r>
            <a:r>
              <a:rPr lang="en-GB" dirty="0"/>
              <a:t>on Google Maps – Statistics 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295401"/>
            <a:ext cx="6323171" cy="4800600"/>
          </a:xfrm>
        </p:spPr>
        <p:txBody>
          <a:bodyPr>
            <a:normAutofit/>
          </a:bodyPr>
          <a:lstStyle/>
          <a:p>
            <a:pPr lvl="0" fontAlgn="auto"/>
            <a:r>
              <a:rPr lang="en-GB" sz="2400" noProof="0" dirty="0"/>
              <a:t>Our most popular Bulgarian panorama pictures on Google Maps:</a:t>
            </a:r>
          </a:p>
          <a:p>
            <a:pPr lvl="1"/>
            <a:r>
              <a:rPr lang="en-GB" sz="2400" b="1" noProof="0" dirty="0"/>
              <a:t>Holy Forty Martyrs Church</a:t>
            </a:r>
            <a:r>
              <a:rPr lang="en-GB" sz="2400" b="1" dirty="0"/>
              <a:t> </a:t>
            </a:r>
            <a:r>
              <a:rPr lang="en-GB" sz="2400" dirty="0"/>
              <a:t>in </a:t>
            </a:r>
            <a:r>
              <a:rPr lang="en-GB" sz="2400" dirty="0" err="1"/>
              <a:t>Veliko</a:t>
            </a:r>
            <a:r>
              <a:rPr lang="en-GB" sz="2400" dirty="0"/>
              <a:t> </a:t>
            </a:r>
            <a:r>
              <a:rPr lang="en-GB" sz="2400" dirty="0" err="1"/>
              <a:t>Tarnovo</a:t>
            </a:r>
            <a:endParaRPr lang="en-GB" sz="2400" dirty="0"/>
          </a:p>
          <a:p>
            <a:pPr lvl="1"/>
            <a:r>
              <a:rPr lang="en-GB" sz="2400" noProof="0" dirty="0"/>
              <a:t>Church of Holy Archangels Michael and Gabriel in </a:t>
            </a:r>
            <a:r>
              <a:rPr lang="en-GB" sz="2400" noProof="0" dirty="0" err="1"/>
              <a:t>Arbanasi</a:t>
            </a:r>
            <a:endParaRPr lang="en-GB" sz="2400" noProof="0" dirty="0"/>
          </a:p>
          <a:p>
            <a:pPr lvl="1"/>
            <a:r>
              <a:rPr lang="en-GB" sz="2400" noProof="0" dirty="0"/>
              <a:t>Saint George </a:t>
            </a:r>
            <a:r>
              <a:rPr lang="en-GB" sz="2400" dirty="0"/>
              <a:t>C</a:t>
            </a:r>
            <a:r>
              <a:rPr lang="en-GB" sz="2400" noProof="0" dirty="0" err="1"/>
              <a:t>hurch</a:t>
            </a:r>
            <a:r>
              <a:rPr lang="en-GB" sz="2400" dirty="0"/>
              <a:t> in </a:t>
            </a:r>
            <a:r>
              <a:rPr lang="en-GB" sz="2400" dirty="0" err="1"/>
              <a:t>Veliko</a:t>
            </a:r>
            <a:r>
              <a:rPr lang="en-GB" sz="2400" dirty="0"/>
              <a:t> </a:t>
            </a:r>
            <a:r>
              <a:rPr lang="en-GB" sz="2400" dirty="0" err="1"/>
              <a:t>Tarnovo</a:t>
            </a:r>
            <a:endParaRPr lang="en-GB" sz="2400" dirty="0"/>
          </a:p>
          <a:p>
            <a:pPr lvl="1"/>
            <a:endParaRPr lang="en-GB" sz="2600" noProof="0" dirty="0"/>
          </a:p>
          <a:p>
            <a:pPr lvl="1"/>
            <a:endParaRPr lang="en-GB" sz="26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pPr lvl="0" fontAlgn="auto"/>
            <a:endParaRPr lang="en-GB" sz="2400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16</a:t>
            </a:fld>
            <a:endParaRPr lang="en-US"/>
          </a:p>
        </p:txBody>
      </p:sp>
      <p:pic>
        <p:nvPicPr>
          <p:cNvPr id="5" name="Kép 4">
            <a:hlinkClick r:id="rId3"/>
            <a:extLst>
              <a:ext uri="{FF2B5EF4-FFF2-40B4-BE49-F238E27FC236}">
                <a16:creationId xmlns:a16="http://schemas.microsoft.com/office/drawing/2014/main" id="{2193FCFF-CD76-CAB2-AECD-15A155BD8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012" y="2057400"/>
            <a:ext cx="4767473" cy="2819400"/>
          </a:xfrm>
          <a:prstGeom prst="rect">
            <a:avLst/>
          </a:prstGeom>
        </p:spPr>
      </p:pic>
      <p:sp>
        <p:nvSpPr>
          <p:cNvPr id="7" name="Dátum helye 3">
            <a:extLst>
              <a:ext uri="{FF2B5EF4-FFF2-40B4-BE49-F238E27FC236}">
                <a16:creationId xmlns:a16="http://schemas.microsoft.com/office/drawing/2014/main" id="{BADFD9D9-67C8-195A-B581-088F5809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DDEBEFD3-BF8B-F244-1BAE-1E964B83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EA4FB-91C6-C55B-F98F-50440E65DF83}"/>
              </a:ext>
            </a:extLst>
          </p:cNvPr>
          <p:cNvSpPr txBox="1"/>
          <p:nvPr/>
        </p:nvSpPr>
        <p:spPr>
          <a:xfrm>
            <a:off x="7906648" y="5372862"/>
            <a:ext cx="31242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1800" noProof="0" dirty="0">
                <a:solidFill>
                  <a:schemeClr val="tx2"/>
                </a:solidFill>
                <a:latin typeface="+mj-lt"/>
              </a:rPr>
              <a:t>Holy Forty Martyrs Church</a:t>
            </a:r>
            <a:endParaRPr lang="hu-HU" dirty="0" err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98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noProof="0" dirty="0"/>
              <a:t>Presenting Panorama Pictures in </a:t>
            </a:r>
            <a:r>
              <a:rPr lang="en-GB" dirty="0"/>
              <a:t>in the BOOK@HAND BIDL Mobile Application 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17</a:t>
            </a:fld>
            <a:endParaRPr lang="en-US"/>
          </a:p>
        </p:txBody>
      </p:sp>
      <p:pic>
        <p:nvPicPr>
          <p:cNvPr id="15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6104" y="2227044"/>
            <a:ext cx="1892908" cy="386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Kép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9812" y="2204138"/>
            <a:ext cx="1904115" cy="389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2990" y="2227043"/>
            <a:ext cx="1892908" cy="386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6698" y="2204137"/>
            <a:ext cx="1904115" cy="389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09441" y="838200"/>
            <a:ext cx="10969943" cy="4800600"/>
          </a:xfrm>
          <a:prstGeom prst="rect">
            <a:avLst/>
          </a:prstGeom>
        </p:spPr>
        <p:txBody>
          <a:bodyPr vert="horz" lIns="0" tIns="45720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HP Simplified" panose="020B06040202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HP Simplified" panose="020B0604020204020204" pitchFamily="34" charset="0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985838" algn="ctr"/>
                <a:tab pos="3225800" algn="ctr"/>
                <a:tab pos="5472113" algn="ctr"/>
                <a:tab pos="7804150" algn="ctr"/>
                <a:tab pos="10044113" algn="ctr"/>
              </a:tabLst>
            </a:pPr>
            <a:r>
              <a:rPr lang="hu-HU" sz="2600" dirty="0"/>
              <a:t>	</a:t>
            </a:r>
            <a:r>
              <a:rPr lang="hu-HU" sz="2600" dirty="0" err="1"/>
              <a:t>Panoramas</a:t>
            </a:r>
            <a:r>
              <a:rPr lang="hu-HU" sz="2600" dirty="0"/>
              <a:t>	Picture1	Picture2	</a:t>
            </a:r>
            <a:r>
              <a:rPr lang="hu-HU" sz="2600" dirty="0" err="1"/>
              <a:t>Description</a:t>
            </a:r>
            <a:r>
              <a:rPr lang="hu-HU" sz="2600" dirty="0"/>
              <a:t>	Offline map</a:t>
            </a:r>
            <a:endParaRPr lang="en-GB" sz="2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8" y="2190326"/>
            <a:ext cx="1892906" cy="3868336"/>
          </a:xfrm>
          <a:prstGeom prst="rect">
            <a:avLst/>
          </a:prstGeom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5065F840-EC5E-ACBD-BBA3-B19EF542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4" name="Élőláb helye 4">
            <a:extLst>
              <a:ext uri="{FF2B5EF4-FFF2-40B4-BE49-F238E27FC236}">
                <a16:creationId xmlns:a16="http://schemas.microsoft.com/office/drawing/2014/main" id="{786370B3-B226-DF01-0C39-3CD02612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17895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noProof="0" dirty="0"/>
              <a:t>Presenting Panorama Pictures in 3D VR glasses 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3414" y="1295400"/>
            <a:ext cx="5777399" cy="32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Virtuális valóság Miskol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17" b="20306"/>
          <a:stretch/>
        </p:blipFill>
        <p:spPr bwMode="auto">
          <a:xfrm>
            <a:off x="1522412" y="1295400"/>
            <a:ext cx="2133600" cy="3161079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113212" y="2971800"/>
            <a:ext cx="1296000" cy="0"/>
          </a:xfrm>
          <a:prstGeom prst="straightConnector1">
            <a:avLst/>
          </a:prstGeom>
          <a:ln w="63500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8012" y="5542002"/>
            <a:ext cx="10972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Hardware:</a:t>
            </a:r>
            <a:r>
              <a:rPr lang="hu-HU" sz="2400" dirty="0"/>
              <a:t> </a:t>
            </a:r>
            <a:r>
              <a:rPr lang="en-GB" sz="2400" dirty="0"/>
              <a:t>Samsung Gear Headset, Samsung Galaxy </a:t>
            </a:r>
            <a:r>
              <a:rPr lang="hu-HU" sz="2400" dirty="0"/>
              <a:t>S7 </a:t>
            </a:r>
            <a:r>
              <a:rPr lang="en-GB" sz="2400" dirty="0"/>
              <a:t>smart phone</a:t>
            </a:r>
          </a:p>
        </p:txBody>
      </p:sp>
      <p:sp>
        <p:nvSpPr>
          <p:cNvPr id="3" name="Dátum helye 3">
            <a:extLst>
              <a:ext uri="{FF2B5EF4-FFF2-40B4-BE49-F238E27FC236}">
                <a16:creationId xmlns:a16="http://schemas.microsoft.com/office/drawing/2014/main" id="{8D9C2F67-2CCF-6645-81C3-588DD488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4" name="Élőláb helye 4">
            <a:extLst>
              <a:ext uri="{FF2B5EF4-FFF2-40B4-BE49-F238E27FC236}">
                <a16:creationId xmlns:a16="http://schemas.microsoft.com/office/drawing/2014/main" id="{6B4C8ADA-0C14-551D-E880-17C8CA69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37764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A3A6-A1B8-4FB0-903A-059ADE7B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Virtual Walks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B41B8-430E-415D-B16E-C24E35251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A service </a:t>
            </a:r>
            <a:r>
              <a:rPr lang="en-GB" sz="2400" b="0" dirty="0"/>
              <a:t>to present, virtually walk around and interactively explore real spaces and special environments.</a:t>
            </a:r>
          </a:p>
          <a:p>
            <a:r>
              <a:rPr lang="en-GB" sz="2400" b="1" dirty="0"/>
              <a:t>High-resolution, real 2D or 3D and 360° spherical panorama pictures </a:t>
            </a:r>
            <a:r>
              <a:rPr lang="en-GB" sz="2400" b="0" dirty="0"/>
              <a:t>are taken of the target spaces.</a:t>
            </a:r>
          </a:p>
          <a:p>
            <a:r>
              <a:rPr lang="en-GB" sz="2400" b="0" dirty="0"/>
              <a:t>These pictures are embedded into Virtual Walks by our own </a:t>
            </a:r>
            <a:r>
              <a:rPr lang="en-GB" sz="2400" b="0" dirty="0">
                <a:solidFill>
                  <a:schemeClr val="tx2"/>
                </a:solidFill>
              </a:rPr>
              <a:t>developed</a:t>
            </a:r>
            <a:r>
              <a:rPr lang="en-GB" sz="2400" b="0" dirty="0">
                <a:solidFill>
                  <a:srgbClr val="FF0000"/>
                </a:solidFill>
              </a:rPr>
              <a:t> </a:t>
            </a:r>
            <a:r>
              <a:rPr lang="en-GB" sz="2400" b="1" dirty="0"/>
              <a:t>Content Editor Tool</a:t>
            </a:r>
            <a:r>
              <a:rPr lang="en-GB" sz="2400" dirty="0"/>
              <a:t>.</a:t>
            </a:r>
          </a:p>
          <a:p>
            <a:r>
              <a:rPr lang="en-GB" sz="2400" b="0" dirty="0"/>
              <a:t>The Virtual Walk can be accessed via </a:t>
            </a:r>
            <a:br>
              <a:rPr lang="en-GB" sz="2400" b="0" dirty="0"/>
            </a:br>
            <a:r>
              <a:rPr lang="en-GB" sz="2400" b="0" dirty="0"/>
              <a:t>a multiplatform (</a:t>
            </a:r>
            <a:r>
              <a:rPr lang="en-GB" sz="2400" b="1" dirty="0"/>
              <a:t>Web, mobile, VR</a:t>
            </a:r>
            <a:r>
              <a:rPr lang="en-GB" sz="2400" b="0" dirty="0"/>
              <a:t>) </a:t>
            </a:r>
            <a:br>
              <a:rPr lang="en-GB" sz="2400" dirty="0"/>
            </a:br>
            <a:r>
              <a:rPr lang="en-GB" sz="2400" b="0" dirty="0"/>
              <a:t>player on various devices.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3DDC4E-1DBF-4CB5-9136-B44E9585E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4185048"/>
            <a:ext cx="3821906" cy="1910953"/>
          </a:xfrm>
          <a:prstGeom prst="rect">
            <a:avLst/>
          </a:prstGeom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97076368-4DB5-AC8D-0CB2-108485C6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C06A5E-B8DA-1E4B-7D2B-7E9E61CF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42765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noProof="0" dirty="0"/>
              <a:t>Contents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noProof="0" dirty="0"/>
              <a:t>Introduction</a:t>
            </a:r>
          </a:p>
          <a:p>
            <a:pPr lvl="1"/>
            <a:r>
              <a:rPr lang="en-GB" sz="2400" noProof="0" dirty="0"/>
              <a:t>Church of Nativity in </a:t>
            </a:r>
            <a:r>
              <a:rPr lang="en-GB" sz="2400" noProof="0" dirty="0" err="1"/>
              <a:t>Arbanasi</a:t>
            </a:r>
            <a:endParaRPr lang="en-GB" sz="2400" noProof="0" dirty="0"/>
          </a:p>
          <a:p>
            <a:pPr lvl="1"/>
            <a:r>
              <a:rPr lang="en-GB" sz="2400" noProof="0" dirty="0"/>
              <a:t>Digital Library "Virtual </a:t>
            </a:r>
            <a:r>
              <a:rPr lang="en-GB" sz="2400" noProof="0" dirty="0" err="1"/>
              <a:t>Encyclopedia</a:t>
            </a:r>
            <a:r>
              <a:rPr lang="en-GB" sz="2400" noProof="0" dirty="0"/>
              <a:t> of Bulgarian Iconography" (BIDL)</a:t>
            </a:r>
          </a:p>
          <a:p>
            <a:pPr lvl="1"/>
            <a:r>
              <a:rPr lang="en-GB" sz="2400" noProof="0" dirty="0"/>
              <a:t>Panorama Pictures</a:t>
            </a:r>
          </a:p>
          <a:p>
            <a:pPr lvl="1"/>
            <a:r>
              <a:rPr lang="en-GB" sz="2400" dirty="0"/>
              <a:t>Virtual Walks</a:t>
            </a:r>
            <a:endParaRPr lang="en-GB" sz="2400" noProof="0" dirty="0"/>
          </a:p>
          <a:p>
            <a:r>
              <a:rPr lang="en-GB" sz="2400" noProof="0" dirty="0"/>
              <a:t>Integrating Virtual Walks with BIDL in the Church of Nativity in </a:t>
            </a:r>
            <a:r>
              <a:rPr lang="en-GB" sz="2400" noProof="0" dirty="0" err="1"/>
              <a:t>Arbanasi</a:t>
            </a:r>
            <a:endParaRPr lang="en-GB" sz="2400" noProof="0" dirty="0"/>
          </a:p>
          <a:p>
            <a:r>
              <a:rPr lang="en-GB" sz="2400" dirty="0"/>
              <a:t>Evaluation</a:t>
            </a:r>
            <a:endParaRPr lang="en-GB" sz="2400" noProof="0" dirty="0"/>
          </a:p>
          <a:p>
            <a:r>
              <a:rPr lang="en-GB" sz="2400" noProof="0" dirty="0"/>
              <a:t>Conclusions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1FC8B8-8D07-4A08-A444-47EF6C68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10969943" cy="762000"/>
          </a:xfrm>
        </p:spPr>
        <p:txBody>
          <a:bodyPr anchor="t">
            <a:normAutofit/>
          </a:bodyPr>
          <a:lstStyle/>
          <a:p>
            <a:r>
              <a:rPr lang="en-GB" dirty="0"/>
              <a:t>Virtual Walks – in 3D and 2D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C8CC3A-9F48-4247-95F7-DEA21FD27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0" y="1219200"/>
            <a:ext cx="10818971" cy="4876801"/>
          </a:xfrm>
        </p:spPr>
        <p:txBody>
          <a:bodyPr>
            <a:normAutofit/>
          </a:bodyPr>
          <a:lstStyle/>
          <a:p>
            <a:r>
              <a:rPr lang="en-GB" sz="2800" dirty="0"/>
              <a:t>Location: Mining and Geological Survey of Hungary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Kép 9" descr="A képen beltéri, szoba, épület, kicsi látható&#10;&#10;Automatikusan generált leírás">
            <a:hlinkClick r:id="rId2"/>
            <a:extLst>
              <a:ext uri="{FF2B5EF4-FFF2-40B4-BE49-F238E27FC236}">
                <a16:creationId xmlns:a16="http://schemas.microsoft.com/office/drawing/2014/main" id="{B46A1B4D-A8DA-46E8-A6E1-C4BCE6AAF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4" b="2"/>
          <a:stretch/>
        </p:blipFill>
        <p:spPr>
          <a:xfrm>
            <a:off x="1414017" y="2052000"/>
            <a:ext cx="4480001" cy="2520000"/>
          </a:xfrm>
          <a:prstGeom prst="rect">
            <a:avLst/>
          </a:prstGeom>
          <a:noFill/>
        </p:spPr>
      </p:pic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997BC7-AAAA-4477-989C-7C8F9167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611" y="6478524"/>
            <a:ext cx="304721" cy="219456"/>
          </a:xfrm>
        </p:spPr>
        <p:txBody>
          <a:bodyPr wrap="none" anchor="b">
            <a:normAutofit/>
          </a:bodyPr>
          <a:lstStyle/>
          <a:p>
            <a:pPr>
              <a:spcAft>
                <a:spcPts val="600"/>
              </a:spcAft>
            </a:pPr>
            <a:fld id="{00DE720E-C72B-42F0-AD69-52D60E3C605E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12" name="Kép 11" descr="A képen beltéri, szoba, épület, élő látható&#10;&#10;Automatikusan generált leírás">
            <a:hlinkClick r:id="rId4"/>
            <a:extLst>
              <a:ext uri="{FF2B5EF4-FFF2-40B4-BE49-F238E27FC236}">
                <a16:creationId xmlns:a16="http://schemas.microsoft.com/office/drawing/2014/main" id="{750939D0-7EF3-40A5-8A04-087380F4A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71" y="2052000"/>
            <a:ext cx="4479887" cy="2519937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4B1D4683-D0F1-49A7-BEF2-63E3C33866ED}"/>
              </a:ext>
            </a:extLst>
          </p:cNvPr>
          <p:cNvSpPr txBox="1"/>
          <p:nvPr/>
        </p:nvSpPr>
        <p:spPr>
          <a:xfrm>
            <a:off x="8204014" y="4953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800" dirty="0"/>
              <a:t>2D interactive version with</a:t>
            </a:r>
            <a:r>
              <a:rPr lang="hu-HU" sz="2800" dirty="0"/>
              <a:t> </a:t>
            </a:r>
            <a:br>
              <a:rPr lang="hu-HU" sz="2800" dirty="0"/>
            </a:br>
            <a:r>
              <a:rPr lang="en-US" sz="2800" dirty="0"/>
              <a:t>additional information</a:t>
            </a:r>
            <a:endParaRPr lang="hu-HU" sz="2800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80F87BA-A651-4EDB-8320-6CA67F596323}"/>
              </a:ext>
            </a:extLst>
          </p:cNvPr>
          <p:cNvSpPr txBox="1"/>
          <p:nvPr/>
        </p:nvSpPr>
        <p:spPr>
          <a:xfrm>
            <a:off x="2623109" y="5170167"/>
            <a:ext cx="1456207" cy="3664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hu-HU" sz="2800" dirty="0"/>
              <a:t>3D </a:t>
            </a:r>
            <a:r>
              <a:rPr lang="hu-HU" sz="2800" dirty="0" err="1"/>
              <a:t>anaglyph</a:t>
            </a:r>
            <a:endParaRPr lang="hu-HU" sz="2800" dirty="0"/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787478DA-F7EF-471D-7097-9A03A2BA0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B1F69D2C-0C5C-CA0B-6C6A-1172A77E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7516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A3A6-A1B8-4FB0-903A-059ADE7B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Virtual Walks – 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B41B8-430E-415D-B16E-C24E35251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0" dirty="0"/>
              <a:t>presenting locations hard to reach,</a:t>
            </a:r>
          </a:p>
          <a:p>
            <a:r>
              <a:rPr lang="en-GB" sz="2400" b="0" dirty="0"/>
              <a:t>presenting environments requiring special clothing or imposing strict local rules,</a:t>
            </a:r>
          </a:p>
          <a:p>
            <a:r>
              <a:rPr lang="en-GB" sz="2400" b="0" dirty="0"/>
              <a:t>presenting locations where persistent work largely restricts visits,</a:t>
            </a:r>
          </a:p>
          <a:p>
            <a:r>
              <a:rPr lang="en-GB" sz="2400" b="0" dirty="0"/>
              <a:t>presenting temporarily available contents,</a:t>
            </a:r>
          </a:p>
          <a:p>
            <a:r>
              <a:rPr lang="en-GB" sz="2400" b="0" dirty="0"/>
              <a:t>adding multilingual, complementary multimedia contents to present real environments in a more detailed, diverse and novel way, </a:t>
            </a:r>
          </a:p>
          <a:p>
            <a:r>
              <a:rPr lang="en-GB" sz="2400" b="0" dirty="0"/>
              <a:t>exploring remote locations from a distance,</a:t>
            </a:r>
          </a:p>
          <a:p>
            <a:r>
              <a:rPr lang="en-GB" sz="2400" dirty="0"/>
              <a:t>…</a:t>
            </a:r>
            <a:endParaRPr lang="en-GB" sz="2400" b="0" dirty="0"/>
          </a:p>
          <a:p>
            <a:pPr lvl="1"/>
            <a:endParaRPr lang="en-GB" sz="2600" b="0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8A1174-5171-5413-DE83-E82CA874C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09A8ABF-F2D2-B6A2-38AF-875BB913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187100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A3A6-A1B8-4FB0-903A-059ADE7B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Virtual Walks – Functionality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B41B8-430E-415D-B16E-C24E35251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0" dirty="0"/>
              <a:t>It preserves the functions of pan</a:t>
            </a:r>
            <a:r>
              <a:rPr lang="hu-HU" sz="2400" b="0" dirty="0"/>
              <a:t>o</a:t>
            </a:r>
            <a:r>
              <a:rPr lang="en-GB" sz="2400" b="0" dirty="0"/>
              <a:t>r</a:t>
            </a:r>
            <a:r>
              <a:rPr lang="hu-HU" sz="2400" b="0" dirty="0"/>
              <a:t>a</a:t>
            </a:r>
            <a:r>
              <a:rPr lang="en-GB" sz="2400" b="0" dirty="0"/>
              <a:t>ma pictures.</a:t>
            </a:r>
          </a:p>
          <a:p>
            <a:r>
              <a:rPr lang="en-GB" sz="2400" dirty="0"/>
              <a:t>Additional functions and components:</a:t>
            </a:r>
          </a:p>
          <a:p>
            <a:pPr lvl="1"/>
            <a:r>
              <a:rPr lang="en-GB" sz="2400" b="0" dirty="0"/>
              <a:t>Moving forward / moving backward</a:t>
            </a:r>
          </a:p>
          <a:p>
            <a:pPr lvl="1"/>
            <a:r>
              <a:rPr lang="en-GB" sz="2400" dirty="0"/>
              <a:t>Changing viewpoint / changing image</a:t>
            </a:r>
          </a:p>
          <a:p>
            <a:pPr lvl="1"/>
            <a:r>
              <a:rPr lang="en-GB" sz="2400" b="0" dirty="0" err="1"/>
              <a:t>Minimap</a:t>
            </a:r>
            <a:endParaRPr lang="en-GB" sz="2400" b="0" dirty="0"/>
          </a:p>
          <a:p>
            <a:pPr lvl="1"/>
            <a:r>
              <a:rPr lang="en-GB" sz="2400" dirty="0"/>
              <a:t>Directions</a:t>
            </a:r>
            <a:endParaRPr lang="en-GB" sz="2600" b="0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495C9A-EE55-D278-B8D1-902C4282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4CFC3E8-42E1-D66C-2CFE-AE491934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16599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1FC8B8-8D07-4A08-A444-47EF6C68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10969943" cy="762000"/>
          </a:xfrm>
        </p:spPr>
        <p:txBody>
          <a:bodyPr anchor="t">
            <a:normAutofit/>
          </a:bodyPr>
          <a:lstStyle/>
          <a:p>
            <a:r>
              <a:rPr lang="en-GB" dirty="0"/>
              <a:t>Virtual Walks in the Church of Nativity in </a:t>
            </a:r>
            <a:r>
              <a:rPr lang="en-GB" dirty="0" err="1"/>
              <a:t>Arbanasi</a:t>
            </a:r>
            <a:r>
              <a:rPr lang="en-GB" dirty="0"/>
              <a:t>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C8CC3A-9F48-4247-95F7-DEA21FD27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0" y="1295400"/>
            <a:ext cx="10818971" cy="4800601"/>
          </a:xfrm>
        </p:spPr>
        <p:txBody>
          <a:bodyPr>
            <a:normAutofit/>
          </a:bodyPr>
          <a:lstStyle/>
          <a:p>
            <a:r>
              <a:rPr lang="en-GB" sz="2800" dirty="0"/>
              <a:t>Created from existing panorama pictures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997BC7-AAAA-4477-989C-7C8F9167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611" y="6478524"/>
            <a:ext cx="304721" cy="219456"/>
          </a:xfrm>
        </p:spPr>
        <p:txBody>
          <a:bodyPr wrap="none" anchor="b">
            <a:normAutofit/>
          </a:bodyPr>
          <a:lstStyle/>
          <a:p>
            <a:pPr>
              <a:spcAft>
                <a:spcPts val="600"/>
              </a:spcAft>
            </a:pPr>
            <a:fld id="{00DE720E-C72B-42F0-AD69-52D60E3C605E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B1D4683-D0F1-49A7-BEF2-63E3C33866ED}"/>
              </a:ext>
            </a:extLst>
          </p:cNvPr>
          <p:cNvSpPr txBox="1"/>
          <p:nvPr/>
        </p:nvSpPr>
        <p:spPr>
          <a:xfrm>
            <a:off x="8074818" y="4864119"/>
            <a:ext cx="1524000" cy="4403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hu-HU" sz="2800" dirty="0" err="1"/>
              <a:t>indoor</a:t>
            </a:r>
            <a:endParaRPr lang="hu-HU" sz="2800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80F87BA-A651-4EDB-8320-6CA67F596323}"/>
              </a:ext>
            </a:extLst>
          </p:cNvPr>
          <p:cNvSpPr txBox="1"/>
          <p:nvPr/>
        </p:nvSpPr>
        <p:spPr>
          <a:xfrm>
            <a:off x="2393716" y="4864119"/>
            <a:ext cx="1456207" cy="4403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hu-HU" sz="2800" dirty="0" err="1"/>
              <a:t>outdoor</a:t>
            </a:r>
            <a:endParaRPr lang="hu-HU" sz="28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A170452-4002-8B2D-31C9-E6B834390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4" y="2057400"/>
            <a:ext cx="4722813" cy="232229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356B736-F071-7698-7EE3-2B1BB02A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12" y="2057400"/>
            <a:ext cx="4722813" cy="2306533"/>
          </a:xfrm>
          <a:prstGeom prst="rect">
            <a:avLst/>
          </a:prstGeom>
        </p:spPr>
      </p:pic>
      <p:sp>
        <p:nvSpPr>
          <p:cNvPr id="9" name="Dátum helye 3">
            <a:extLst>
              <a:ext uri="{FF2B5EF4-FFF2-40B4-BE49-F238E27FC236}">
                <a16:creationId xmlns:a16="http://schemas.microsoft.com/office/drawing/2014/main" id="{6B9D55FA-F1E7-A6C5-D872-C1A46A6C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949CABE4-FF8B-17FC-E074-E855B853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849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V</a:t>
            </a:r>
            <a:r>
              <a:rPr lang="hu-HU" dirty="0" err="1"/>
              <a:t>isiting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en-GB" dirty="0"/>
              <a:t>Church of Nativity in </a:t>
            </a:r>
            <a:r>
              <a:rPr lang="en-GB" dirty="0" err="1"/>
              <a:t>Arbanasi</a:t>
            </a:r>
            <a:r>
              <a:rPr lang="en-GB" dirty="0"/>
              <a:t> </a:t>
            </a:r>
            <a:endParaRPr lang="en-GB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24</a:t>
            </a:fld>
            <a:endParaRPr lang="en-US"/>
          </a:p>
        </p:txBody>
      </p:sp>
      <p:pic>
        <p:nvPicPr>
          <p:cNvPr id="5" name="Kép 4">
            <a:hlinkClick r:id="rId3"/>
            <a:extLst>
              <a:ext uri="{FF2B5EF4-FFF2-40B4-BE49-F238E27FC236}">
                <a16:creationId xmlns:a16="http://schemas.microsoft.com/office/drawing/2014/main" id="{A1733BC4-3564-C989-436C-01B672B56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05" y="1237813"/>
            <a:ext cx="10361613" cy="5079222"/>
          </a:xfrm>
          <a:prstGeom prst="rect">
            <a:avLst/>
          </a:prstGeom>
        </p:spPr>
      </p:pic>
      <p:sp>
        <p:nvSpPr>
          <p:cNvPr id="6" name="Dátum helye 3">
            <a:extLst>
              <a:ext uri="{FF2B5EF4-FFF2-40B4-BE49-F238E27FC236}">
                <a16:creationId xmlns:a16="http://schemas.microsoft.com/office/drawing/2014/main" id="{C77318D3-259C-F844-0B39-AD0D40E4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7" name="Élőláb helye 4">
            <a:extLst>
              <a:ext uri="{FF2B5EF4-FFF2-40B4-BE49-F238E27FC236}">
                <a16:creationId xmlns:a16="http://schemas.microsoft.com/office/drawing/2014/main" id="{BA3275DA-EB78-9D3E-935E-807C5E17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24961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1" y="304800"/>
            <a:ext cx="11047571" cy="762000"/>
          </a:xfrm>
        </p:spPr>
        <p:txBody>
          <a:bodyPr anchor="t"/>
          <a:lstStyle/>
          <a:p>
            <a:r>
              <a:rPr lang="en-GB" sz="2800" noProof="0" dirty="0"/>
              <a:t>Integrating Virtual Walks with BIDL </a:t>
            </a:r>
            <a:endParaRPr lang="en-GB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441" y="1295401"/>
            <a:ext cx="5027771" cy="4800600"/>
          </a:xfrm>
        </p:spPr>
        <p:txBody>
          <a:bodyPr>
            <a:normAutofit/>
          </a:bodyPr>
          <a:lstStyle/>
          <a:p>
            <a:r>
              <a:rPr lang="en-GB" sz="2400" b="1" dirty="0"/>
              <a:t>Hotspots</a:t>
            </a:r>
            <a:r>
              <a:rPr lang="en-GB" sz="2400" b="0" dirty="0"/>
              <a:t> are placed at selected icons and they are </a:t>
            </a:r>
            <a:r>
              <a:rPr lang="en-GB" sz="2400" b="1" dirty="0"/>
              <a:t>linked to the BIDL.</a:t>
            </a:r>
          </a:p>
          <a:p>
            <a:r>
              <a:rPr lang="en-GB" sz="2400" b="0" dirty="0"/>
              <a:t>By clicking on a hotspot, the </a:t>
            </a:r>
            <a:r>
              <a:rPr lang="en-GB" sz="2400" b="1" dirty="0"/>
              <a:t>image and description of the icon </a:t>
            </a:r>
            <a:r>
              <a:rPr lang="en-GB" sz="2400" b="0" dirty="0"/>
              <a:t>in BIDL is online presented in Bulgarian and English. </a:t>
            </a:r>
          </a:p>
          <a:p>
            <a:endParaRPr lang="en-GB" sz="3200" b="0" dirty="0"/>
          </a:p>
          <a:p>
            <a:endParaRPr lang="en-GB" sz="3200" b="0" dirty="0"/>
          </a:p>
          <a:p>
            <a:endParaRPr lang="en-GB" sz="3200" b="0" dirty="0"/>
          </a:p>
          <a:p>
            <a:pPr marL="0" indent="0">
              <a:buNone/>
            </a:pPr>
            <a:endParaRPr lang="en-GB" sz="3000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23-25 September 2021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DIPP2021 - BURGAS, Bulgaria</a:t>
            </a:r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639D132-4E47-21E8-BFD9-205A684E5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9" y="1371600"/>
            <a:ext cx="570595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1FC8B8-8D07-4A08-A444-47EF6C68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04800"/>
            <a:ext cx="10969943" cy="762000"/>
          </a:xfrm>
        </p:spPr>
        <p:txBody>
          <a:bodyPr anchor="t">
            <a:normAutofit/>
          </a:bodyPr>
          <a:lstStyle/>
          <a:p>
            <a:r>
              <a:rPr lang="en-GB" sz="2800" noProof="0" dirty="0"/>
              <a:t>Evaluation </a:t>
            </a:r>
            <a:r>
              <a:rPr lang="hu-HU" sz="2800" noProof="0" dirty="0"/>
              <a:t>1</a:t>
            </a:r>
            <a:endParaRPr lang="en-GB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C8CC3A-9F48-4247-95F7-DEA21FD27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040" y="1145875"/>
            <a:ext cx="10818971" cy="4953001"/>
          </a:xfrm>
        </p:spPr>
        <p:txBody>
          <a:bodyPr>
            <a:normAutofit/>
          </a:bodyPr>
          <a:lstStyle/>
          <a:p>
            <a:r>
              <a:rPr lang="en-GB" sz="2800" noProof="0" dirty="0"/>
              <a:t>Further virtual walks on the Church of Nativity of Christ</a:t>
            </a:r>
            <a:r>
              <a:rPr lang="en-GB" sz="2800" dirty="0"/>
              <a:t>: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997BC7-AAAA-4477-989C-7C8F9167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611" y="6478524"/>
            <a:ext cx="304721" cy="219456"/>
          </a:xfrm>
        </p:spPr>
        <p:txBody>
          <a:bodyPr wrap="none" anchor="b">
            <a:normAutofit/>
          </a:bodyPr>
          <a:lstStyle/>
          <a:p>
            <a:pPr>
              <a:spcAft>
                <a:spcPts val="600"/>
              </a:spcAft>
            </a:pPr>
            <a:fld id="{00DE720E-C72B-42F0-AD69-52D60E3C605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B1D4683-D0F1-49A7-BEF2-63E3C33866ED}"/>
              </a:ext>
            </a:extLst>
          </p:cNvPr>
          <p:cNvSpPr txBox="1"/>
          <p:nvPr/>
        </p:nvSpPr>
        <p:spPr>
          <a:xfrm>
            <a:off x="8253747" y="5126399"/>
            <a:ext cx="914400" cy="5732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hu-HU" sz="2800" dirty="0" err="1"/>
              <a:t>Virtual</a:t>
            </a:r>
            <a:r>
              <a:rPr lang="hu-HU" sz="2800" dirty="0"/>
              <a:t> </a:t>
            </a:r>
            <a:r>
              <a:rPr lang="hu-HU" sz="2800" dirty="0" err="1"/>
              <a:t>walk</a:t>
            </a:r>
            <a:r>
              <a:rPr lang="hu-HU" sz="2800" dirty="0"/>
              <a:t> </a:t>
            </a:r>
            <a:r>
              <a:rPr lang="hu-HU" sz="2800" dirty="0" err="1"/>
              <a:t>created</a:t>
            </a:r>
            <a:r>
              <a:rPr lang="hu-HU" sz="2800" dirty="0"/>
              <a:t> </a:t>
            </a:r>
            <a:r>
              <a:rPr lang="hu-HU" sz="2800" dirty="0" err="1"/>
              <a:t>by</a:t>
            </a:r>
            <a:r>
              <a:rPr lang="hu-HU" sz="2800" dirty="0"/>
              <a:t> Google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80F87BA-A651-4EDB-8320-6CA67F596323}"/>
              </a:ext>
            </a:extLst>
          </p:cNvPr>
          <p:cNvSpPr txBox="1"/>
          <p:nvPr/>
        </p:nvSpPr>
        <p:spPr>
          <a:xfrm>
            <a:off x="2471654" y="5143562"/>
            <a:ext cx="1456207" cy="4071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hu-HU" sz="2800" dirty="0" err="1"/>
              <a:t>Official</a:t>
            </a:r>
            <a:r>
              <a:rPr lang="hu-HU" sz="2800" dirty="0"/>
              <a:t> website </a:t>
            </a:r>
          </a:p>
        </p:txBody>
      </p:sp>
      <p:pic>
        <p:nvPicPr>
          <p:cNvPr id="5" name="Kép 4">
            <a:hlinkClick r:id="rId2"/>
            <a:extLst>
              <a:ext uri="{FF2B5EF4-FFF2-40B4-BE49-F238E27FC236}">
                <a16:creationId xmlns:a16="http://schemas.microsoft.com/office/drawing/2014/main" id="{45A20D41-94E1-123C-3661-D28CC4F93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24" y="1860806"/>
            <a:ext cx="5123868" cy="253552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880AFAA-9E31-B3C2-F5FF-8A6F0CA05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953" y="1828193"/>
            <a:ext cx="4517989" cy="2596838"/>
          </a:xfrm>
          <a:prstGeom prst="rect">
            <a:avLst/>
          </a:prstGeom>
        </p:spPr>
      </p:pic>
      <p:sp>
        <p:nvSpPr>
          <p:cNvPr id="9" name="Dátum helye 3">
            <a:extLst>
              <a:ext uri="{FF2B5EF4-FFF2-40B4-BE49-F238E27FC236}">
                <a16:creationId xmlns:a16="http://schemas.microsoft.com/office/drawing/2014/main" id="{98432FD7-B78C-5250-5683-2E89A0D7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5E997AF0-88B8-D5D4-AF3B-2312994C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41143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1" y="304800"/>
            <a:ext cx="11047571" cy="762000"/>
          </a:xfrm>
        </p:spPr>
        <p:txBody>
          <a:bodyPr anchor="t"/>
          <a:lstStyle/>
          <a:p>
            <a:r>
              <a:rPr lang="en-GB" sz="2800" noProof="0" dirty="0"/>
              <a:t>Evaluation</a:t>
            </a:r>
            <a:r>
              <a:rPr lang="hu-HU" sz="2800" noProof="0" dirty="0"/>
              <a:t> 2</a:t>
            </a:r>
            <a:endParaRPr lang="en-GB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000" noProof="0" dirty="0"/>
              <a:t> </a:t>
            </a:r>
            <a:r>
              <a:rPr lang="en-GB" sz="2800" noProof="0" dirty="0"/>
              <a:t>The main benefits of our virtual tour solution: </a:t>
            </a:r>
          </a:p>
          <a:p>
            <a:pPr lvl="1"/>
            <a:r>
              <a:rPr lang="en-GB" sz="2400" b="1" noProof="0" dirty="0"/>
              <a:t>high </a:t>
            </a:r>
            <a:r>
              <a:rPr lang="en-GB" sz="2400" b="1" noProof="0" dirty="0">
                <a:solidFill>
                  <a:schemeClr val="tx2"/>
                </a:solidFill>
              </a:rPr>
              <a:t>quality </a:t>
            </a:r>
            <a:r>
              <a:rPr lang="en-GB" sz="2400" noProof="0" dirty="0">
                <a:solidFill>
                  <a:schemeClr val="tx2"/>
                </a:solidFill>
              </a:rPr>
              <a:t>panorama pictures</a:t>
            </a:r>
          </a:p>
          <a:p>
            <a:pPr lvl="1"/>
            <a:r>
              <a:rPr lang="en-GB" sz="2400" b="1" noProof="0" dirty="0">
                <a:solidFill>
                  <a:schemeClr val="tx2"/>
                </a:solidFill>
              </a:rPr>
              <a:t>integration</a:t>
            </a:r>
            <a:r>
              <a:rPr lang="en-GB" sz="2400" noProof="0" dirty="0">
                <a:solidFill>
                  <a:schemeClr val="tx2"/>
                </a:solidFill>
              </a:rPr>
              <a:t> with thematic database (BIDL)</a:t>
            </a:r>
          </a:p>
          <a:p>
            <a:pPr lvl="1"/>
            <a:r>
              <a:rPr lang="en-GB" sz="2400" noProof="0" dirty="0">
                <a:solidFill>
                  <a:schemeClr val="tx2"/>
                </a:solidFill>
              </a:rPr>
              <a:t>own developed player that can be customised and further extended</a:t>
            </a:r>
          </a:p>
          <a:p>
            <a:pPr lvl="1"/>
            <a:r>
              <a:rPr lang="en-GB" sz="2400" noProof="0" dirty="0">
                <a:solidFill>
                  <a:schemeClr val="tx2"/>
                </a:solidFill>
              </a:rPr>
              <a:t>hotspots for various multimedia contents</a:t>
            </a:r>
          </a:p>
          <a:p>
            <a:pPr lvl="1"/>
            <a:r>
              <a:rPr lang="en-GB" sz="2400" noProof="0" dirty="0"/>
              <a:t>multilingual</a:t>
            </a:r>
          </a:p>
          <a:p>
            <a:pPr marL="0" indent="0">
              <a:buNone/>
            </a:pPr>
            <a:endParaRPr lang="en-GB" sz="3000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27</a:t>
            </a:fld>
            <a:endParaRPr lang="en-US"/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E13FFF5D-6CDB-75F0-3E6D-E6AE23A7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38A1840B-208B-79A2-7837-031D4B79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352401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379412" y="381000"/>
            <a:ext cx="11125200" cy="864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Conclusions</a:t>
            </a:r>
            <a:r>
              <a:rPr lang="hu-HU" dirty="0"/>
              <a:t> and </a:t>
            </a:r>
            <a:r>
              <a:rPr lang="hu-HU" dirty="0" err="1"/>
              <a:t>Further</a:t>
            </a:r>
            <a:r>
              <a:rPr lang="hu-HU" dirty="0"/>
              <a:t> </a:t>
            </a:r>
            <a:r>
              <a:rPr lang="hu-HU" dirty="0" err="1"/>
              <a:t>Plans</a:t>
            </a:r>
            <a:endParaRPr lang="en-US" dirty="0"/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608012" y="1245096"/>
            <a:ext cx="10972800" cy="485090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tx1"/>
                </a:solidFill>
                <a:latin typeface="+mn-lt"/>
              </a:rPr>
              <a:t>Virtual walk using high-resolution photo panorama view is proved to be an attractive way to present cultural and historical sites.</a:t>
            </a:r>
          </a:p>
          <a:p>
            <a:r>
              <a:rPr lang="en-GB" sz="2800" dirty="0">
                <a:solidFill>
                  <a:schemeClr val="tx1"/>
                </a:solidFill>
                <a:latin typeface="+mn-lt"/>
              </a:rPr>
              <a:t>A methodology for creating virtual walks is developed.</a:t>
            </a:r>
          </a:p>
          <a:p>
            <a:r>
              <a:rPr lang="en-GB" sz="2800" dirty="0">
                <a:solidFill>
                  <a:schemeClr val="tx1"/>
                </a:solidFill>
                <a:latin typeface="+mn-lt"/>
              </a:rPr>
              <a:t>Virtual walk is integrated with BIDL to provide additional information.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28</a:t>
            </a:fld>
            <a:endParaRPr lang="en-US"/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05E08A7D-C01F-BAF5-701A-C48694AB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200E085F-41EC-E0AC-E7C8-0F0F45090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42020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5474" y="1143000"/>
            <a:ext cx="9141619" cy="1828800"/>
          </a:xfrm>
        </p:spPr>
        <p:txBody>
          <a:bodyPr/>
          <a:lstStyle/>
          <a:p>
            <a:r>
              <a:rPr lang="en-GB" noProof="0" dirty="0"/>
              <a:t>Thank you for your attention!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608012" y="3505200"/>
            <a:ext cx="5943600" cy="2514600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GB" b="1" noProof="0" dirty="0"/>
              <a:t>eLearning Department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GB" b="1" noProof="0" dirty="0"/>
              <a:t>Institute for Computer Science and Control (SZTAKI)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GB" noProof="0" dirty="0"/>
              <a:t>H-1111 Budapest, </a:t>
            </a:r>
            <a:r>
              <a:rPr lang="en-GB" noProof="0" dirty="0" err="1"/>
              <a:t>Lágymányosi</a:t>
            </a:r>
            <a:r>
              <a:rPr lang="en-GB" noProof="0" dirty="0"/>
              <a:t> u. 11.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GB" b="1" noProof="0" dirty="0"/>
              <a:t>Phone</a:t>
            </a:r>
            <a:r>
              <a:rPr lang="en-GB" noProof="0" dirty="0"/>
              <a:t>: +36 1 279 6191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GB" b="1" noProof="0" dirty="0"/>
              <a:t>Fax</a:t>
            </a:r>
            <a:r>
              <a:rPr lang="en-GB" noProof="0" dirty="0"/>
              <a:t>: +36 1 209 5269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GB" b="1" noProof="0" dirty="0"/>
              <a:t>e-mail</a:t>
            </a:r>
            <a:r>
              <a:rPr lang="en-GB" noProof="0" dirty="0"/>
              <a:t>: </a:t>
            </a:r>
            <a:r>
              <a:rPr lang="en-GB" noProof="0" dirty="0">
                <a:hlinkClick r:id="rId3"/>
              </a:rPr>
              <a:t>markus.zsolt@sztaki.hu</a:t>
            </a:r>
            <a:endParaRPr lang="en-GB" noProof="0" dirty="0"/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GB" b="1" noProof="0" dirty="0"/>
              <a:t>Web</a:t>
            </a:r>
            <a:r>
              <a:rPr lang="en-GB" noProof="0" dirty="0"/>
              <a:t>: </a:t>
            </a:r>
            <a:r>
              <a:rPr lang="en-GB" noProof="0" dirty="0">
                <a:hlinkClick r:id="rId4"/>
              </a:rPr>
              <a:t>http://www.sztaki.hu/elearning</a:t>
            </a:r>
            <a:r>
              <a:rPr lang="en-GB" noProof="0" dirty="0"/>
              <a:t> </a:t>
            </a:r>
          </a:p>
        </p:txBody>
      </p:sp>
      <p:sp>
        <p:nvSpPr>
          <p:cNvPr id="18" name="Dátum hely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DIPP202</a:t>
            </a:r>
            <a:r>
              <a:rPr lang="hu-HU" dirty="0"/>
              <a:t>2</a:t>
            </a:r>
            <a:r>
              <a:rPr lang="en-US" dirty="0"/>
              <a:t> - BURGAS, Bulgaria</a:t>
            </a:r>
          </a:p>
        </p:txBody>
      </p: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75133-38B5-A30F-B643-63433A6A04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" y="304800"/>
            <a:ext cx="3124200" cy="121382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8657308-E342-1402-8DFA-09C929430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79" y="451823"/>
            <a:ext cx="1157068" cy="1066800"/>
          </a:xfrm>
          <a:prstGeom prst="rect">
            <a:avLst/>
          </a:prstGeom>
        </p:spPr>
      </p:pic>
      <p:pic>
        <p:nvPicPr>
          <p:cNvPr id="7" name="Kép 9">
            <a:extLst>
              <a:ext uri="{FF2B5EF4-FFF2-40B4-BE49-F238E27FC236}">
                <a16:creationId xmlns:a16="http://schemas.microsoft.com/office/drawing/2014/main" id="{2CD891AC-8441-8D33-7486-BE2B80C75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2" y="455621"/>
            <a:ext cx="1113890" cy="10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1" y="304800"/>
            <a:ext cx="11047571" cy="762000"/>
          </a:xfrm>
        </p:spPr>
        <p:txBody>
          <a:bodyPr anchor="t"/>
          <a:lstStyle/>
          <a:p>
            <a:r>
              <a:rPr lang="en-GB" noProof="0" dirty="0"/>
              <a:t>Church of Nativity in </a:t>
            </a:r>
            <a:r>
              <a:rPr lang="en-GB" noProof="0" dirty="0" err="1"/>
              <a:t>Arbanasi</a:t>
            </a:r>
            <a:endParaRPr lang="en-GB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441" y="1295401"/>
            <a:ext cx="7466171" cy="4800600"/>
          </a:xfrm>
        </p:spPr>
        <p:txBody>
          <a:bodyPr>
            <a:normAutofit/>
          </a:bodyPr>
          <a:lstStyle/>
          <a:p>
            <a:r>
              <a:rPr lang="en-GB" sz="2400" noProof="0" dirty="0" err="1"/>
              <a:t>Arbanasi</a:t>
            </a:r>
            <a:r>
              <a:rPr lang="en-GB" sz="2400" noProof="0" dirty="0"/>
              <a:t> is located near </a:t>
            </a:r>
            <a:r>
              <a:rPr lang="en-GB" sz="2400" noProof="0" dirty="0" err="1"/>
              <a:t>Veliko</a:t>
            </a:r>
            <a:r>
              <a:rPr lang="en-GB" sz="2400" noProof="0" dirty="0"/>
              <a:t> </a:t>
            </a:r>
            <a:r>
              <a:rPr lang="en-GB" sz="2400" noProof="0" dirty="0" err="1"/>
              <a:t>Tarnovo</a:t>
            </a:r>
            <a:r>
              <a:rPr lang="en-GB" sz="2400" noProof="0" dirty="0"/>
              <a:t> the former capital of Bulgaria.</a:t>
            </a:r>
          </a:p>
          <a:p>
            <a:r>
              <a:rPr lang="en-GB" sz="2400" dirty="0"/>
              <a:t>Known for its historical monuments and picturesque natural features.</a:t>
            </a:r>
          </a:p>
          <a:p>
            <a:r>
              <a:rPr lang="en-GB" sz="2400" noProof="0" dirty="0"/>
              <a:t>The Church of Nativity of Christ was built in the 16th century.</a:t>
            </a:r>
          </a:p>
          <a:p>
            <a:r>
              <a:rPr lang="en-GB" sz="2400" dirty="0"/>
              <a:t>All walls and vaults (2,000 m2) are covered with painting.</a:t>
            </a:r>
          </a:p>
          <a:p>
            <a:r>
              <a:rPr lang="en-GB" sz="2400" dirty="0"/>
              <a:t>It has a unique mural ensemble in terms of thematic breadth and </a:t>
            </a:r>
            <a:r>
              <a:rPr lang="en-GB" sz="2400" dirty="0" err="1"/>
              <a:t>encyclopedicity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en-GB" sz="3000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DIPP202</a:t>
            </a:r>
            <a:r>
              <a:rPr lang="hu-HU" dirty="0"/>
              <a:t>2</a:t>
            </a:r>
            <a:r>
              <a:rPr lang="en-US" dirty="0"/>
              <a:t> - BURGAS, Bulgaria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3</a:t>
            </a:fld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06A5C97-9E4E-3D48-7E25-454DE26F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54" y="1329003"/>
            <a:ext cx="2844058" cy="213304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F5B7EB9-28EC-1578-84F6-BF8CD1F59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3723693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GB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Library "Virtual </a:t>
            </a:r>
            <a:r>
              <a:rPr lang="en-GB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Encyclopedia</a:t>
            </a:r>
            <a:r>
              <a:rPr lang="en-GB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Bulgarian Iconography" (BIDL)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441" y="1295401"/>
            <a:ext cx="5561171" cy="4800600"/>
          </a:xfrm>
        </p:spPr>
        <p:txBody>
          <a:bodyPr>
            <a:normAutofit/>
          </a:bodyPr>
          <a:lstStyle/>
          <a:p>
            <a:r>
              <a:rPr lang="en-GB" sz="2400" dirty="0"/>
              <a:t>Online web portal</a:t>
            </a:r>
            <a:br>
              <a:rPr lang="en-GB" sz="2400" dirty="0"/>
            </a:br>
            <a:r>
              <a:rPr lang="en-GB" sz="2400" dirty="0">
                <a:hlinkClick r:id="rId3"/>
              </a:rPr>
              <a:t>http://bidl.cc.bas.bg</a:t>
            </a:r>
            <a:endParaRPr lang="en-GB" sz="2400" dirty="0"/>
          </a:p>
          <a:p>
            <a:r>
              <a:rPr lang="en-GB" sz="2400" dirty="0"/>
              <a:t>Available languages: Bulgarian and English.</a:t>
            </a:r>
          </a:p>
          <a:p>
            <a:r>
              <a:rPr lang="en-GB" sz="2400" dirty="0"/>
              <a:t>An infrastructure component of </a:t>
            </a:r>
            <a:r>
              <a:rPr lang="en-GB" sz="2400" dirty="0" err="1"/>
              <a:t>CLaDA</a:t>
            </a:r>
            <a:r>
              <a:rPr lang="en-GB" sz="2400" dirty="0"/>
              <a:t>-BG.</a:t>
            </a:r>
          </a:p>
          <a:p>
            <a:r>
              <a:rPr lang="en-GB" sz="2400" dirty="0"/>
              <a:t>It provides complex services, processes and information workflows.</a:t>
            </a:r>
          </a:p>
          <a:p>
            <a:r>
              <a:rPr lang="en-GB" sz="2400" dirty="0"/>
              <a:t>Universal access anywhere and anytime</a:t>
            </a: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4</a:t>
            </a:fld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C96C951-0E09-BA83-E4AC-95B7EEE97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812" y="1292291"/>
            <a:ext cx="4842864" cy="4783900"/>
          </a:xfrm>
          <a:prstGeom prst="rect">
            <a:avLst/>
          </a:prstGeom>
        </p:spPr>
      </p:pic>
      <p:sp>
        <p:nvSpPr>
          <p:cNvPr id="10" name="Dátum helye 3">
            <a:extLst>
              <a:ext uri="{FF2B5EF4-FFF2-40B4-BE49-F238E27FC236}">
                <a16:creationId xmlns:a16="http://schemas.microsoft.com/office/drawing/2014/main" id="{2EE12F6A-8B11-3035-3AF0-D0FC8DDA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6DF996DB-D4A6-ED5C-5504-B43A1969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16954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GB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Bulgarian Iconographical Digital Library (BIDL)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5</a:t>
            </a:fld>
            <a:endParaRPr lang="en-US"/>
          </a:p>
        </p:txBody>
      </p:sp>
      <p:sp>
        <p:nvSpPr>
          <p:cNvPr id="9" name="Tartalom helye 2"/>
          <p:cNvSpPr>
            <a:spLocks noGrp="1"/>
          </p:cNvSpPr>
          <p:nvPr/>
        </p:nvSpPr>
        <p:spPr>
          <a:xfrm>
            <a:off x="609042" y="1496480"/>
            <a:ext cx="5485369" cy="4608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+mn-lt"/>
              </a:rPr>
              <a:t>Contains hundreds of icons from various centuries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</a:rPr>
              <a:t>Includes picture</a:t>
            </a:r>
          </a:p>
          <a:p>
            <a:pPr lvl="1"/>
            <a:r>
              <a:rPr lang="hu-HU" sz="2400" dirty="0" err="1">
                <a:solidFill>
                  <a:schemeClr val="tx1"/>
                </a:solidFill>
                <a:latin typeface="+mn-lt"/>
              </a:rPr>
              <a:t>Metad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ata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DD50134-E210-3F2A-EC6D-453108918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22" y="1268932"/>
            <a:ext cx="5287954" cy="5181600"/>
          </a:xfrm>
          <a:prstGeom prst="rect">
            <a:avLst/>
          </a:prstGeom>
        </p:spPr>
      </p:pic>
      <p:sp>
        <p:nvSpPr>
          <p:cNvPr id="8" name="Dátum helye 3">
            <a:extLst>
              <a:ext uri="{FF2B5EF4-FFF2-40B4-BE49-F238E27FC236}">
                <a16:creationId xmlns:a16="http://schemas.microsoft.com/office/drawing/2014/main" id="{64756679-DC53-BE1D-2F20-69A26B368C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20AA3A61-79BF-905F-9B65-B1911EF1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3584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GB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Bulgarian Iconographical Digital Library (BIDL) – Panoramas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6</a:t>
            </a:fld>
            <a:endParaRPr lang="en-US"/>
          </a:p>
        </p:txBody>
      </p:sp>
      <p:sp>
        <p:nvSpPr>
          <p:cNvPr id="10" name="Tartalom helye 2"/>
          <p:cNvSpPr>
            <a:spLocks noGrp="1"/>
          </p:cNvSpPr>
          <p:nvPr>
            <p:ph idx="1"/>
          </p:nvPr>
        </p:nvSpPr>
        <p:spPr>
          <a:xfrm>
            <a:off x="609441" y="1295401"/>
            <a:ext cx="4799171" cy="5105399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Extending the Web page with a new section containing panoramas on the selected church(</a:t>
            </a:r>
            <a:r>
              <a:rPr lang="en-GB" sz="2400" dirty="0" err="1"/>
              <a:t>es</a:t>
            </a:r>
            <a:r>
              <a:rPr lang="en-GB" sz="2400" dirty="0"/>
              <a:t>) in </a:t>
            </a:r>
            <a:r>
              <a:rPr lang="en-GB" sz="2400" dirty="0" err="1"/>
              <a:t>Arbanasi</a:t>
            </a:r>
            <a:r>
              <a:rPr lang="en-GB" sz="2400" dirty="0"/>
              <a:t> and/or </a:t>
            </a:r>
            <a:r>
              <a:rPr lang="en-GB" sz="2400" dirty="0" err="1"/>
              <a:t>Veliko</a:t>
            </a:r>
            <a:r>
              <a:rPr lang="en-GB" sz="2400" dirty="0"/>
              <a:t> </a:t>
            </a:r>
            <a:r>
              <a:rPr lang="en-GB" sz="2400" dirty="0" err="1"/>
              <a:t>Tarnovo</a:t>
            </a:r>
            <a:r>
              <a:rPr lang="en-GB" sz="2400" dirty="0"/>
              <a:t>:</a:t>
            </a:r>
          </a:p>
          <a:p>
            <a:pPr lvl="1"/>
            <a:r>
              <a:rPr lang="en-GB" sz="2000" dirty="0">
                <a:hlinkClick r:id="rId3"/>
              </a:rPr>
              <a:t>Church of the Nativity</a:t>
            </a:r>
            <a:endParaRPr lang="en-GB" sz="2000" dirty="0"/>
          </a:p>
          <a:p>
            <a:pPr lvl="1"/>
            <a:r>
              <a:rPr lang="en-GB" sz="2000" dirty="0">
                <a:hlinkClick r:id="rId4"/>
              </a:rPr>
              <a:t>Peter Paul Ivan </a:t>
            </a:r>
            <a:r>
              <a:rPr lang="en-GB" sz="2000" dirty="0" err="1">
                <a:hlinkClick r:id="rId4"/>
              </a:rPr>
              <a:t>Rilski</a:t>
            </a:r>
            <a:endParaRPr lang="en-GB" sz="2000" dirty="0"/>
          </a:p>
          <a:p>
            <a:pPr lvl="1"/>
            <a:r>
              <a:rPr lang="en-GB" sz="2000" dirty="0">
                <a:hlinkClick r:id="rId5"/>
              </a:rPr>
              <a:t>Church of Ss. Archangels Michael and Gabriel</a:t>
            </a:r>
            <a:endParaRPr lang="en-GB" sz="2000" dirty="0"/>
          </a:p>
          <a:p>
            <a:pPr lvl="1"/>
            <a:r>
              <a:rPr lang="en-GB" sz="2000" dirty="0">
                <a:hlinkClick r:id="rId6"/>
              </a:rPr>
              <a:t>Church of St. George in </a:t>
            </a:r>
            <a:r>
              <a:rPr lang="en-GB" sz="2000" dirty="0" err="1">
                <a:hlinkClick r:id="rId6"/>
              </a:rPr>
              <a:t>Veliko</a:t>
            </a:r>
            <a:r>
              <a:rPr lang="en-GB" sz="2000" dirty="0">
                <a:hlinkClick r:id="rId6"/>
              </a:rPr>
              <a:t> </a:t>
            </a:r>
            <a:r>
              <a:rPr lang="en-GB" sz="2000" dirty="0" err="1">
                <a:hlinkClick r:id="rId6"/>
              </a:rPr>
              <a:t>Tarnovo</a:t>
            </a:r>
            <a:endParaRPr lang="en-GB" sz="2000" dirty="0"/>
          </a:p>
          <a:p>
            <a:pPr lvl="1"/>
            <a:r>
              <a:rPr lang="en-GB" sz="2000" dirty="0">
                <a:hlinkClick r:id="rId7"/>
              </a:rPr>
              <a:t>Holy Forty Martyr’s church and the Great Laurel Monastic Complex </a:t>
            </a:r>
            <a:endParaRPr lang="en-GB" sz="2000" dirty="0"/>
          </a:p>
          <a:p>
            <a:r>
              <a:rPr lang="en-GB" sz="2400" dirty="0"/>
              <a:t>2-4 panorama pictures belong to each location. </a:t>
            </a:r>
          </a:p>
          <a:p>
            <a:endParaRPr lang="en-GB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10C8723-54C5-E3EA-8875-BFB52FE3D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9612" y="1215636"/>
            <a:ext cx="5444665" cy="5262888"/>
          </a:xfrm>
          <a:prstGeom prst="rect">
            <a:avLst/>
          </a:prstGeom>
        </p:spPr>
      </p:pic>
      <p:sp>
        <p:nvSpPr>
          <p:cNvPr id="9" name="Dátum helye 3">
            <a:extLst>
              <a:ext uri="{FF2B5EF4-FFF2-40B4-BE49-F238E27FC236}">
                <a16:creationId xmlns:a16="http://schemas.microsoft.com/office/drawing/2014/main" id="{E1E0DB5D-30E9-5BCA-D7A6-5032947C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01E923F1-8B56-186D-E06E-4AE599CDF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352435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An Overview of Panorama Pictures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An attractive and informative tool to present cultural heritage sites</a:t>
            </a:r>
          </a:p>
          <a:p>
            <a:r>
              <a:rPr lang="en-GB" sz="2400" dirty="0"/>
              <a:t>Categorisation</a:t>
            </a:r>
          </a:p>
          <a:p>
            <a:pPr lvl="1"/>
            <a:r>
              <a:rPr lang="en-GB" sz="2000" dirty="0"/>
              <a:t>Virtual panorama</a:t>
            </a:r>
          </a:p>
          <a:p>
            <a:pPr lvl="1"/>
            <a:r>
              <a:rPr lang="en-GB" sz="2000" dirty="0"/>
              <a:t>Photo panorama</a:t>
            </a:r>
          </a:p>
          <a:p>
            <a:r>
              <a:rPr lang="en-GB" sz="2400" dirty="0"/>
              <a:t>Types of photo panorama pictures</a:t>
            </a:r>
          </a:p>
          <a:p>
            <a:pPr lvl="1"/>
            <a:r>
              <a:rPr lang="en-GB" sz="1800" dirty="0"/>
              <a:t>Cylindrical: to look around in 360 degrees</a:t>
            </a:r>
          </a:p>
          <a:p>
            <a:pPr lvl="1"/>
            <a:r>
              <a:rPr lang="en-GB" sz="1800" dirty="0"/>
              <a:t>Spherical: to look around in 360 degrees + top and bottom views</a:t>
            </a:r>
          </a:p>
          <a:p>
            <a:r>
              <a:rPr lang="en-GB" sz="2400" dirty="0"/>
              <a:t>General functions</a:t>
            </a:r>
          </a:p>
          <a:p>
            <a:pPr lvl="1"/>
            <a:r>
              <a:rPr lang="en-GB" sz="2000" dirty="0"/>
              <a:t>Zoom in and own</a:t>
            </a:r>
          </a:p>
          <a:p>
            <a:pPr lvl="1"/>
            <a:r>
              <a:rPr lang="en-GB" sz="2000" dirty="0"/>
              <a:t>Rotation</a:t>
            </a:r>
          </a:p>
          <a:p>
            <a:pPr lvl="1"/>
            <a:r>
              <a:rPr lang="en-GB" sz="2000" dirty="0"/>
              <a:t>Tilt up and down</a:t>
            </a:r>
          </a:p>
          <a:p>
            <a:pPr marL="228600" lvl="1" indent="0">
              <a:buNone/>
            </a:pPr>
            <a:endParaRPr lang="en-GB" sz="24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7</a:t>
            </a:fld>
            <a:endParaRPr lang="en-US"/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807BB6A0-4A82-0D86-C969-6A5BA965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6125414A-BCA9-56F8-B6BF-86F47695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</p:spTree>
    <p:extLst>
      <p:ext uri="{BB962C8B-B14F-4D97-AF65-F5344CB8AC3E}">
        <p14:creationId xmlns:p14="http://schemas.microsoft.com/office/powerpoint/2010/main" val="3849837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An Overview of Panorama Pictures – </a:t>
            </a:r>
            <a:r>
              <a:rPr lang="en-GB" noProof="0" dirty="0"/>
              <a:t>Virtual panorama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1561800"/>
            <a:ext cx="4127250" cy="2019600"/>
          </a:xfrm>
          <a:prstGeom prst="rect">
            <a:avLst/>
          </a:prstGeom>
        </p:spPr>
      </p:pic>
      <p:pic>
        <p:nvPicPr>
          <p:cNvPr id="11" name="Kép 2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12" y="1552524"/>
            <a:ext cx="2020638" cy="412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304" y="1552524"/>
            <a:ext cx="2020638" cy="4129368"/>
          </a:xfrm>
          <a:prstGeom prst="rect">
            <a:avLst/>
          </a:prstGeom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8D07912F-128A-CCF1-46AC-F4C437E8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54" y="6478524"/>
            <a:ext cx="812588" cy="219456"/>
          </a:xfrm>
        </p:spPr>
        <p:txBody>
          <a:bodyPr/>
          <a:lstStyle/>
          <a:p>
            <a:r>
              <a:rPr lang="hu-HU" dirty="0"/>
              <a:t>23-25 </a:t>
            </a:r>
            <a:r>
              <a:rPr lang="hu-HU" dirty="0" err="1"/>
              <a:t>September</a:t>
            </a:r>
            <a:r>
              <a:rPr lang="hu-HU" dirty="0"/>
              <a:t> 2022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669C9E-7E65-E3B1-08DD-5DB16A0A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722" y="6478524"/>
            <a:ext cx="2844059" cy="219456"/>
          </a:xfrm>
        </p:spPr>
        <p:txBody>
          <a:bodyPr/>
          <a:lstStyle/>
          <a:p>
            <a:r>
              <a:rPr lang="en-US" dirty="0"/>
              <a:t>DIPP20</a:t>
            </a:r>
            <a:r>
              <a:rPr lang="hu-HU" dirty="0"/>
              <a:t>22</a:t>
            </a:r>
            <a:r>
              <a:rPr lang="en-US" dirty="0"/>
              <a:t> - BURGAS, Bulgaria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4EBA2-6C18-A1C5-93CD-EA61B695E623}"/>
              </a:ext>
            </a:extLst>
          </p:cNvPr>
          <p:cNvSpPr txBox="1"/>
          <p:nvPr/>
        </p:nvSpPr>
        <p:spPr>
          <a:xfrm>
            <a:off x="420914" y="4381800"/>
            <a:ext cx="5521098" cy="14094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182880" indent="-18288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HP Simplified" panose="020B0604020204020204" pitchFamily="34" charset="0"/>
              <a:buChar char="•"/>
            </a:pPr>
            <a:r>
              <a:rPr lang="en-GB" dirty="0"/>
              <a:t>Generated by the user selected icons of BIDL</a:t>
            </a:r>
          </a:p>
          <a:p>
            <a:pPr marL="182880" indent="-18288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HP Simplified" panose="020B0604020204020204" pitchFamily="34" charset="0"/>
              <a:buChar char="•"/>
            </a:pPr>
            <a:r>
              <a:rPr lang="en-GB" dirty="0"/>
              <a:t>Presented by BOOK@HAND BIDL smartphone</a:t>
            </a:r>
            <a:r>
              <a:rPr lang="hu-HU" dirty="0"/>
              <a:t> </a:t>
            </a:r>
            <a:r>
              <a:rPr lang="en-GB" dirty="0"/>
              <a:t>application</a:t>
            </a:r>
            <a:r>
              <a:rPr lang="hu-HU" dirty="0"/>
              <a:t> </a:t>
            </a:r>
            <a:endParaRPr lang="en-GB" dirty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An Overview of Panorama Pictures – </a:t>
            </a:r>
            <a:r>
              <a:rPr lang="en-GB" noProof="0" dirty="0"/>
              <a:t>A segment of a photo panorama picture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0812" y="6172200"/>
            <a:ext cx="4572000" cy="533400"/>
          </a:xfrm>
        </p:spPr>
        <p:txBody>
          <a:bodyPr/>
          <a:lstStyle/>
          <a:p>
            <a:r>
              <a:rPr lang="en-GB" sz="2400" dirty="0"/>
              <a:t>Church of the Nativity, </a:t>
            </a:r>
            <a:r>
              <a:rPr lang="en-GB" sz="2400" noProof="0" dirty="0" err="1"/>
              <a:t>Arbanasi</a:t>
            </a:r>
            <a:r>
              <a:rPr lang="en-GB" noProof="0" dirty="0"/>
              <a:t>	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9</a:t>
            </a:fld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r="5320"/>
          <a:stretch/>
        </p:blipFill>
        <p:spPr bwMode="auto">
          <a:xfrm>
            <a:off x="612615" y="1265237"/>
            <a:ext cx="10971213" cy="47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230C0334-31D0-8B2D-7EC3-BB92AB3F5E91}"/>
              </a:ext>
            </a:extLst>
          </p:cNvPr>
          <p:cNvSpPr txBox="1">
            <a:spLocks/>
          </p:cNvSpPr>
          <p:nvPr/>
        </p:nvSpPr>
        <p:spPr>
          <a:xfrm>
            <a:off x="10309754" y="6630924"/>
            <a:ext cx="812588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/>
              <a:t>23-25 September 2022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1E0DFF2-6BD1-9A84-6040-E07B5398AB51}"/>
              </a:ext>
            </a:extLst>
          </p:cNvPr>
          <p:cNvSpPr txBox="1">
            <a:spLocks/>
          </p:cNvSpPr>
          <p:nvPr/>
        </p:nvSpPr>
        <p:spPr>
          <a:xfrm>
            <a:off x="7364122" y="6630924"/>
            <a:ext cx="2844059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DIPP20</a:t>
            </a:r>
            <a:r>
              <a:rPr lang="hu-HU"/>
              <a:t>22</a:t>
            </a:r>
            <a:r>
              <a:rPr lang="en-US"/>
              <a:t> - BURGAS, Bulgaria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2.xml><?xml version="1.0" encoding="utf-8"?>
<a:theme xmlns:a="http://schemas.openxmlformats.org/drawingml/2006/main" name="Office Theme">
  <a:themeElements>
    <a:clrScheme name="HP">
      <a:dk1>
        <a:sysClr val="windowText" lastClr="000000"/>
      </a:dk1>
      <a:lt1>
        <a:sysClr val="window" lastClr="FFFFFF"/>
      </a:lt1>
      <a:dk2>
        <a:srgbClr val="535455"/>
      </a:dk2>
      <a:lt2>
        <a:srgbClr val="E5E8E8"/>
      </a:lt2>
      <a:accent1>
        <a:srgbClr val="0096D6"/>
      </a:accent1>
      <a:accent2>
        <a:srgbClr val="822980"/>
      </a:accent2>
      <a:accent3>
        <a:srgbClr val="87898B"/>
      </a:accent3>
      <a:accent4>
        <a:srgbClr val="99D5EF"/>
      </a:accent4>
      <a:accent5>
        <a:srgbClr val="C094BF"/>
      </a:accent5>
      <a:accent6>
        <a:srgbClr val="B9B8BB"/>
      </a:accent6>
      <a:hlink>
        <a:srgbClr val="0096D6"/>
      </a:hlink>
      <a:folHlink>
        <a:srgbClr val="87898B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3.xml><?xml version="1.0" encoding="utf-8"?>
<a:theme xmlns:a="http://schemas.openxmlformats.org/drawingml/2006/main" name="Office Theme">
  <a:themeElements>
    <a:clrScheme name="HP">
      <a:dk1>
        <a:sysClr val="windowText" lastClr="000000"/>
      </a:dk1>
      <a:lt1>
        <a:sysClr val="window" lastClr="FFFFFF"/>
      </a:lt1>
      <a:dk2>
        <a:srgbClr val="535455"/>
      </a:dk2>
      <a:lt2>
        <a:srgbClr val="E5E8E8"/>
      </a:lt2>
      <a:accent1>
        <a:srgbClr val="0096D6"/>
      </a:accent1>
      <a:accent2>
        <a:srgbClr val="822980"/>
      </a:accent2>
      <a:accent3>
        <a:srgbClr val="87898B"/>
      </a:accent3>
      <a:accent4>
        <a:srgbClr val="99D5EF"/>
      </a:accent4>
      <a:accent5>
        <a:srgbClr val="C094BF"/>
      </a:accent5>
      <a:accent6>
        <a:srgbClr val="B9B8BB"/>
      </a:accent6>
      <a:hlink>
        <a:srgbClr val="0096D6"/>
      </a:hlink>
      <a:folHlink>
        <a:srgbClr val="87898B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Override1.xml><?xml version="1.0" encoding="utf-8"?>
<a:themeOverride xmlns:a="http://schemas.openxmlformats.org/drawingml/2006/main">
  <a:clrScheme name="SZTAKI SZÍNEK">
    <a:dk1>
      <a:srgbClr val="254093"/>
    </a:dk1>
    <a:lt1>
      <a:sysClr val="window" lastClr="FFFFFF"/>
    </a:lt1>
    <a:dk2>
      <a:srgbClr val="254093"/>
    </a:dk2>
    <a:lt2>
      <a:srgbClr val="FFFFFF"/>
    </a:lt2>
    <a:accent1>
      <a:srgbClr val="F2C314"/>
    </a:accent1>
    <a:accent2>
      <a:srgbClr val="78C525"/>
    </a:accent2>
    <a:accent3>
      <a:srgbClr val="EE5C35"/>
    </a:accent3>
    <a:accent4>
      <a:srgbClr val="9451E7"/>
    </a:accent4>
    <a:accent5>
      <a:srgbClr val="4865BE"/>
    </a:accent5>
    <a:accent6>
      <a:srgbClr val="5E7AD1"/>
    </a:accent6>
    <a:hlink>
      <a:srgbClr val="7D96E3"/>
    </a:hlink>
    <a:folHlink>
      <a:srgbClr val="87898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31654</TotalTime>
  <Words>1858</Words>
  <Application>Microsoft Office PowerPoint</Application>
  <PresentationFormat>Custom</PresentationFormat>
  <Paragraphs>297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Courier New</vt:lpstr>
      <vt:lpstr>HP Simplified</vt:lpstr>
      <vt:lpstr>Open Sans</vt:lpstr>
      <vt:lpstr>Open Sans Semibold</vt:lpstr>
      <vt:lpstr>SZTAKI_PPT</vt:lpstr>
      <vt:lpstr>Virtual Walk in the Church of Nativity in Arbanasi</vt:lpstr>
      <vt:lpstr>Contents</vt:lpstr>
      <vt:lpstr>Church of Nativity in Arbanasi</vt:lpstr>
      <vt:lpstr>Digital Library "Virtual Encyclopedia of Bulgarian Iconography" (BIDL)</vt:lpstr>
      <vt:lpstr>Bulgarian Iconographical Digital Library (BIDL)</vt:lpstr>
      <vt:lpstr>Bulgarian Iconographical Digital Library (BIDL) – Panoramas</vt:lpstr>
      <vt:lpstr>An Overview of Panorama Pictures</vt:lpstr>
      <vt:lpstr>An Overview of Panorama Pictures – Virtual panorama </vt:lpstr>
      <vt:lpstr>An Overview of Panorama Pictures – A segment of a photo panorama picture </vt:lpstr>
      <vt:lpstr>The Technology of Preparing Panorama Pictures</vt:lpstr>
      <vt:lpstr>Presenting Panorama Pictures</vt:lpstr>
      <vt:lpstr>Panorama viewer of SZTAKI</vt:lpstr>
      <vt:lpstr>Panorama Pictures Created by SZTAKI in Bulgaria</vt:lpstr>
      <vt:lpstr>Presenting Panorama Pictures on Google Maps</vt:lpstr>
      <vt:lpstr>Presenting Panorama Pictures on Google Maps – Statistics 1</vt:lpstr>
      <vt:lpstr>Presenting Panorama Pictures on Google Maps – Statistics 2</vt:lpstr>
      <vt:lpstr>Presenting Panorama Pictures in in the BOOK@HAND BIDL Mobile Application </vt:lpstr>
      <vt:lpstr>Presenting Panorama Pictures in 3D VR glasses </vt:lpstr>
      <vt:lpstr>Virtual Walks</vt:lpstr>
      <vt:lpstr>Virtual Walks – in 3D and 2D </vt:lpstr>
      <vt:lpstr>Virtual Walks – Applications </vt:lpstr>
      <vt:lpstr>Virtual Walks – Functionality </vt:lpstr>
      <vt:lpstr>Virtual Walks in the Church of Nativity in Arbanasi </vt:lpstr>
      <vt:lpstr>Visiting the Church of Nativity in Arbanasi </vt:lpstr>
      <vt:lpstr>Integrating Virtual Walks with BIDL </vt:lpstr>
      <vt:lpstr>Evaluation 1</vt:lpstr>
      <vt:lpstr>Evaluation 2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Preservation and Presentation of Roland Eötvös’ Scientific Heritage</dc:title>
  <dc:creator>sztibor</dc:creator>
  <cp:lastModifiedBy>Márkus Zsolt László</cp:lastModifiedBy>
  <cp:revision>162</cp:revision>
  <dcterms:created xsi:type="dcterms:W3CDTF">2020-09-02T09:13:48Z</dcterms:created>
  <dcterms:modified xsi:type="dcterms:W3CDTF">2022-09-17T19:02:26Z</dcterms:modified>
</cp:coreProperties>
</file>