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1" r:id="rId1"/>
  </p:sldMasterIdLst>
  <p:notesMasterIdLst>
    <p:notesMasterId r:id="rId16"/>
  </p:notesMasterIdLst>
  <p:sldIdLst>
    <p:sldId id="256" r:id="rId2"/>
    <p:sldId id="265" r:id="rId3"/>
    <p:sldId id="258" r:id="rId4"/>
    <p:sldId id="259" r:id="rId5"/>
    <p:sldId id="267" r:id="rId6"/>
    <p:sldId id="269" r:id="rId7"/>
    <p:sldId id="260" r:id="rId8"/>
    <p:sldId id="261" r:id="rId9"/>
    <p:sldId id="266" r:id="rId10"/>
    <p:sldId id="262" r:id="rId11"/>
    <p:sldId id="270" r:id="rId12"/>
    <p:sldId id="271" r:id="rId13"/>
    <p:sldId id="272" r:id="rId14"/>
    <p:sldId id="273" r:id="rId15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5C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6968"/>
  </p:normalViewPr>
  <p:slideViewPr>
    <p:cSldViewPr snapToGrid="0" snapToObjects="1">
      <p:cViewPr varScale="1">
        <p:scale>
          <a:sx n="110" d="100"/>
          <a:sy n="110" d="100"/>
        </p:scale>
        <p:origin x="6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16A86C-3616-9A44-B0A3-2FC9E719B188}" type="doc">
      <dgm:prSet loTypeId="urn:microsoft.com/office/officeart/2008/layout/LinedList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7C39D6A9-6B58-A349-B60C-059FCDB3C8C2}">
      <dgm:prSet phldrT="[Text]" custT="1"/>
      <dgm:spPr/>
      <dgm:t>
        <a:bodyPr/>
        <a:lstStyle/>
        <a:p>
          <a:r>
            <a:rPr lang="en-GB" sz="1600" b="1" baseline="0" dirty="0"/>
            <a:t>*</a:t>
          </a:r>
          <a:r>
            <a:rPr lang="en-GB" sz="1600" baseline="0" dirty="0"/>
            <a:t> Room Size Estimation</a:t>
          </a:r>
        </a:p>
      </dgm:t>
    </dgm:pt>
    <dgm:pt modelId="{3A3D3421-3F79-5F45-BBB6-033E31CB6BAD}" type="parTrans" cxnId="{43D4CAE4-2056-1D4B-9BF4-CEE28F6B83A1}">
      <dgm:prSet/>
      <dgm:spPr/>
      <dgm:t>
        <a:bodyPr/>
        <a:lstStyle/>
        <a:p>
          <a:endParaRPr lang="en-GB"/>
        </a:p>
      </dgm:t>
    </dgm:pt>
    <dgm:pt modelId="{4552C5C0-BE32-4140-A363-6EE68F42AE0F}" type="sibTrans" cxnId="{43D4CAE4-2056-1D4B-9BF4-CEE28F6B83A1}">
      <dgm:prSet/>
      <dgm:spPr/>
      <dgm:t>
        <a:bodyPr/>
        <a:lstStyle/>
        <a:p>
          <a:endParaRPr lang="en-GB"/>
        </a:p>
      </dgm:t>
    </dgm:pt>
    <dgm:pt modelId="{98D63B78-2526-EE4C-8AD0-C1A0C889D308}">
      <dgm:prSet phldrT="[Text]" custT="1"/>
      <dgm:spPr/>
      <dgm:t>
        <a:bodyPr/>
        <a:lstStyle/>
        <a:p>
          <a:r>
            <a:rPr lang="en-DE" sz="1600" b="1" baseline="0" dirty="0">
              <a:latin typeface="+mn-lt"/>
              <a:cs typeface="Calibri" panose="020F0502020204030204" pitchFamily="34" charset="0"/>
            </a:rPr>
            <a:t>*</a:t>
          </a:r>
          <a:r>
            <a:rPr lang="en-DE" sz="1600" baseline="0" dirty="0">
              <a:latin typeface="+mn-lt"/>
              <a:cs typeface="Calibri" panose="020F0502020204030204" pitchFamily="34" charset="0"/>
            </a:rPr>
            <a:t> Optimal positioning for lighting and electrical switches</a:t>
          </a:r>
          <a:endParaRPr lang="en-GB" sz="1600" baseline="0" dirty="0">
            <a:latin typeface="+mn-lt"/>
          </a:endParaRPr>
        </a:p>
      </dgm:t>
    </dgm:pt>
    <dgm:pt modelId="{DEDD8649-68E5-134D-8F59-36033FF411F1}" type="parTrans" cxnId="{D29B7ABA-115D-2346-A602-33F4490422F9}">
      <dgm:prSet/>
      <dgm:spPr/>
      <dgm:t>
        <a:bodyPr/>
        <a:lstStyle/>
        <a:p>
          <a:endParaRPr lang="en-GB"/>
        </a:p>
      </dgm:t>
    </dgm:pt>
    <dgm:pt modelId="{3EA887CA-DB63-FC4B-B372-5A64E40C77E8}" type="sibTrans" cxnId="{D29B7ABA-115D-2346-A602-33F4490422F9}">
      <dgm:prSet/>
      <dgm:spPr/>
      <dgm:t>
        <a:bodyPr/>
        <a:lstStyle/>
        <a:p>
          <a:endParaRPr lang="en-GB"/>
        </a:p>
      </dgm:t>
    </dgm:pt>
    <dgm:pt modelId="{96658E22-FD62-9043-BDE9-D7D0FF566173}">
      <dgm:prSet custT="1"/>
      <dgm:spPr/>
      <dgm:t>
        <a:bodyPr/>
        <a:lstStyle/>
        <a:p>
          <a:r>
            <a:rPr lang="en-DE" sz="1600" b="1" baseline="0" dirty="0">
              <a:latin typeface="+mn-lt"/>
              <a:cs typeface="Calibri" panose="020F0502020204030204" pitchFamily="34" charset="0"/>
            </a:rPr>
            <a:t>*</a:t>
          </a:r>
          <a:r>
            <a:rPr lang="en-DE" sz="1600" baseline="0" dirty="0">
              <a:latin typeface="+mn-lt"/>
              <a:cs typeface="Calibri" panose="020F0502020204030204" pitchFamily="34" charset="0"/>
            </a:rPr>
            <a:t> Electrical linings be determined.</a:t>
          </a:r>
        </a:p>
      </dgm:t>
    </dgm:pt>
    <dgm:pt modelId="{652A5C17-75C5-154D-A4B6-3F3CBE9BFF9A}" type="parTrans" cxnId="{4AEAC84E-967A-1548-B46A-60D171F3390C}">
      <dgm:prSet/>
      <dgm:spPr/>
      <dgm:t>
        <a:bodyPr/>
        <a:lstStyle/>
        <a:p>
          <a:endParaRPr lang="en-GB"/>
        </a:p>
      </dgm:t>
    </dgm:pt>
    <dgm:pt modelId="{5BB180D3-F51D-A041-9D2B-F424551B24F9}" type="sibTrans" cxnId="{4AEAC84E-967A-1548-B46A-60D171F3390C}">
      <dgm:prSet/>
      <dgm:spPr/>
      <dgm:t>
        <a:bodyPr/>
        <a:lstStyle/>
        <a:p>
          <a:endParaRPr lang="en-GB"/>
        </a:p>
      </dgm:t>
    </dgm:pt>
    <dgm:pt modelId="{3B1FF307-AD79-3541-AE22-13CDC807E25A}" type="pres">
      <dgm:prSet presAssocID="{1316A86C-3616-9A44-B0A3-2FC9E719B188}" presName="vert0" presStyleCnt="0">
        <dgm:presLayoutVars>
          <dgm:dir/>
          <dgm:animOne val="branch"/>
          <dgm:animLvl val="lvl"/>
        </dgm:presLayoutVars>
      </dgm:prSet>
      <dgm:spPr/>
    </dgm:pt>
    <dgm:pt modelId="{A6893AE7-6A6A-834E-94F2-72FC80030734}" type="pres">
      <dgm:prSet presAssocID="{7C39D6A9-6B58-A349-B60C-059FCDB3C8C2}" presName="thickLine" presStyleLbl="alignNode1" presStyleIdx="0" presStyleCnt="3"/>
      <dgm:spPr/>
    </dgm:pt>
    <dgm:pt modelId="{BC2AC755-9377-0E41-92C7-3C9DCA97ADFE}" type="pres">
      <dgm:prSet presAssocID="{7C39D6A9-6B58-A349-B60C-059FCDB3C8C2}" presName="horz1" presStyleCnt="0"/>
      <dgm:spPr/>
    </dgm:pt>
    <dgm:pt modelId="{14783875-ED84-184A-A644-13285D9B4713}" type="pres">
      <dgm:prSet presAssocID="{7C39D6A9-6B58-A349-B60C-059FCDB3C8C2}" presName="tx1" presStyleLbl="revTx" presStyleIdx="0" presStyleCnt="3"/>
      <dgm:spPr/>
    </dgm:pt>
    <dgm:pt modelId="{F1572B41-D45C-AA4F-AF45-1DE40AEA20C7}" type="pres">
      <dgm:prSet presAssocID="{7C39D6A9-6B58-A349-B60C-059FCDB3C8C2}" presName="vert1" presStyleCnt="0"/>
      <dgm:spPr/>
    </dgm:pt>
    <dgm:pt modelId="{1DD8B6FE-D6BB-4A4C-98CE-AFB7558F0780}" type="pres">
      <dgm:prSet presAssocID="{98D63B78-2526-EE4C-8AD0-C1A0C889D308}" presName="thickLine" presStyleLbl="alignNode1" presStyleIdx="1" presStyleCnt="3"/>
      <dgm:spPr/>
    </dgm:pt>
    <dgm:pt modelId="{4CEDDF5A-B974-AA4E-8352-CCF5810F6AC6}" type="pres">
      <dgm:prSet presAssocID="{98D63B78-2526-EE4C-8AD0-C1A0C889D308}" presName="horz1" presStyleCnt="0"/>
      <dgm:spPr/>
    </dgm:pt>
    <dgm:pt modelId="{1A3E7EC4-469B-9A4E-8AF0-0CCF31CA7CE2}" type="pres">
      <dgm:prSet presAssocID="{98D63B78-2526-EE4C-8AD0-C1A0C889D308}" presName="tx1" presStyleLbl="revTx" presStyleIdx="1" presStyleCnt="3"/>
      <dgm:spPr/>
    </dgm:pt>
    <dgm:pt modelId="{2DB78B78-AF4B-0C47-956E-EC110A89DEA1}" type="pres">
      <dgm:prSet presAssocID="{98D63B78-2526-EE4C-8AD0-C1A0C889D308}" presName="vert1" presStyleCnt="0"/>
      <dgm:spPr/>
    </dgm:pt>
    <dgm:pt modelId="{8FA9FCD0-F13C-A348-99B9-00CB3D890879}" type="pres">
      <dgm:prSet presAssocID="{96658E22-FD62-9043-BDE9-D7D0FF566173}" presName="thickLine" presStyleLbl="alignNode1" presStyleIdx="2" presStyleCnt="3"/>
      <dgm:spPr/>
    </dgm:pt>
    <dgm:pt modelId="{90835D00-165E-E241-8377-40AC1C4A7186}" type="pres">
      <dgm:prSet presAssocID="{96658E22-FD62-9043-BDE9-D7D0FF566173}" presName="horz1" presStyleCnt="0"/>
      <dgm:spPr/>
    </dgm:pt>
    <dgm:pt modelId="{9F97D2BC-FE6D-0E4F-AE24-7FECE5E51BC1}" type="pres">
      <dgm:prSet presAssocID="{96658E22-FD62-9043-BDE9-D7D0FF566173}" presName="tx1" presStyleLbl="revTx" presStyleIdx="2" presStyleCnt="3"/>
      <dgm:spPr/>
    </dgm:pt>
    <dgm:pt modelId="{CDD0B563-D2C4-164D-BFD1-B9BC94FB7016}" type="pres">
      <dgm:prSet presAssocID="{96658E22-FD62-9043-BDE9-D7D0FF566173}" presName="vert1" presStyleCnt="0"/>
      <dgm:spPr/>
    </dgm:pt>
  </dgm:ptLst>
  <dgm:cxnLst>
    <dgm:cxn modelId="{AE71E22B-88CE-7D4A-8583-E1B999D9139A}" type="presOf" srcId="{7C39D6A9-6B58-A349-B60C-059FCDB3C8C2}" destId="{14783875-ED84-184A-A644-13285D9B4713}" srcOrd="0" destOrd="0" presId="urn:microsoft.com/office/officeart/2008/layout/LinedList"/>
    <dgm:cxn modelId="{2CCD934A-CF70-1B43-B609-1B771BD55168}" type="presOf" srcId="{1316A86C-3616-9A44-B0A3-2FC9E719B188}" destId="{3B1FF307-AD79-3541-AE22-13CDC807E25A}" srcOrd="0" destOrd="0" presId="urn:microsoft.com/office/officeart/2008/layout/LinedList"/>
    <dgm:cxn modelId="{4AEAC84E-967A-1548-B46A-60D171F3390C}" srcId="{1316A86C-3616-9A44-B0A3-2FC9E719B188}" destId="{96658E22-FD62-9043-BDE9-D7D0FF566173}" srcOrd="2" destOrd="0" parTransId="{652A5C17-75C5-154D-A4B6-3F3CBE9BFF9A}" sibTransId="{5BB180D3-F51D-A041-9D2B-F424551B24F9}"/>
    <dgm:cxn modelId="{D29B7ABA-115D-2346-A602-33F4490422F9}" srcId="{1316A86C-3616-9A44-B0A3-2FC9E719B188}" destId="{98D63B78-2526-EE4C-8AD0-C1A0C889D308}" srcOrd="1" destOrd="0" parTransId="{DEDD8649-68E5-134D-8F59-36033FF411F1}" sibTransId="{3EA887CA-DB63-FC4B-B372-5A64E40C77E8}"/>
    <dgm:cxn modelId="{DFCBC0E4-6629-3F4E-8436-DCA482E8BCBD}" type="presOf" srcId="{98D63B78-2526-EE4C-8AD0-C1A0C889D308}" destId="{1A3E7EC4-469B-9A4E-8AF0-0CCF31CA7CE2}" srcOrd="0" destOrd="0" presId="urn:microsoft.com/office/officeart/2008/layout/LinedList"/>
    <dgm:cxn modelId="{43D4CAE4-2056-1D4B-9BF4-CEE28F6B83A1}" srcId="{1316A86C-3616-9A44-B0A3-2FC9E719B188}" destId="{7C39D6A9-6B58-A349-B60C-059FCDB3C8C2}" srcOrd="0" destOrd="0" parTransId="{3A3D3421-3F79-5F45-BBB6-033E31CB6BAD}" sibTransId="{4552C5C0-BE32-4140-A363-6EE68F42AE0F}"/>
    <dgm:cxn modelId="{EEE130EB-B788-D944-8BC2-3D8431446FA0}" type="presOf" srcId="{96658E22-FD62-9043-BDE9-D7D0FF566173}" destId="{9F97D2BC-FE6D-0E4F-AE24-7FECE5E51BC1}" srcOrd="0" destOrd="0" presId="urn:microsoft.com/office/officeart/2008/layout/LinedList"/>
    <dgm:cxn modelId="{EC098CC7-F6DE-E045-AD0E-F73F46C2F39A}" type="presParOf" srcId="{3B1FF307-AD79-3541-AE22-13CDC807E25A}" destId="{A6893AE7-6A6A-834E-94F2-72FC80030734}" srcOrd="0" destOrd="0" presId="urn:microsoft.com/office/officeart/2008/layout/LinedList"/>
    <dgm:cxn modelId="{04025210-EBDD-6243-AB3C-A4F586FBFB83}" type="presParOf" srcId="{3B1FF307-AD79-3541-AE22-13CDC807E25A}" destId="{BC2AC755-9377-0E41-92C7-3C9DCA97ADFE}" srcOrd="1" destOrd="0" presId="urn:microsoft.com/office/officeart/2008/layout/LinedList"/>
    <dgm:cxn modelId="{F9D2F3BD-7DE3-A546-9AED-15E1B5AE1465}" type="presParOf" srcId="{BC2AC755-9377-0E41-92C7-3C9DCA97ADFE}" destId="{14783875-ED84-184A-A644-13285D9B4713}" srcOrd="0" destOrd="0" presId="urn:microsoft.com/office/officeart/2008/layout/LinedList"/>
    <dgm:cxn modelId="{332B9B55-9A65-0D4C-A01E-D7DC03C79A58}" type="presParOf" srcId="{BC2AC755-9377-0E41-92C7-3C9DCA97ADFE}" destId="{F1572B41-D45C-AA4F-AF45-1DE40AEA20C7}" srcOrd="1" destOrd="0" presId="urn:microsoft.com/office/officeart/2008/layout/LinedList"/>
    <dgm:cxn modelId="{03123AA9-C0F9-1F45-9F12-D6842F797AA2}" type="presParOf" srcId="{3B1FF307-AD79-3541-AE22-13CDC807E25A}" destId="{1DD8B6FE-D6BB-4A4C-98CE-AFB7558F0780}" srcOrd="2" destOrd="0" presId="urn:microsoft.com/office/officeart/2008/layout/LinedList"/>
    <dgm:cxn modelId="{F0AA204F-9789-0842-BF9F-A0FE34FE03D2}" type="presParOf" srcId="{3B1FF307-AD79-3541-AE22-13CDC807E25A}" destId="{4CEDDF5A-B974-AA4E-8352-CCF5810F6AC6}" srcOrd="3" destOrd="0" presId="urn:microsoft.com/office/officeart/2008/layout/LinedList"/>
    <dgm:cxn modelId="{728F90F9-898F-7941-94BC-173ED2DF9B4D}" type="presParOf" srcId="{4CEDDF5A-B974-AA4E-8352-CCF5810F6AC6}" destId="{1A3E7EC4-469B-9A4E-8AF0-0CCF31CA7CE2}" srcOrd="0" destOrd="0" presId="urn:microsoft.com/office/officeart/2008/layout/LinedList"/>
    <dgm:cxn modelId="{F6C641F4-3263-A740-B707-F7FEAC5F0D03}" type="presParOf" srcId="{4CEDDF5A-B974-AA4E-8352-CCF5810F6AC6}" destId="{2DB78B78-AF4B-0C47-956E-EC110A89DEA1}" srcOrd="1" destOrd="0" presId="urn:microsoft.com/office/officeart/2008/layout/LinedList"/>
    <dgm:cxn modelId="{6631F75C-55B8-3446-A256-0C643AF8D36A}" type="presParOf" srcId="{3B1FF307-AD79-3541-AE22-13CDC807E25A}" destId="{8FA9FCD0-F13C-A348-99B9-00CB3D890879}" srcOrd="4" destOrd="0" presId="urn:microsoft.com/office/officeart/2008/layout/LinedList"/>
    <dgm:cxn modelId="{A0E70330-5E5B-254D-A633-83EA3BCCCB4E}" type="presParOf" srcId="{3B1FF307-AD79-3541-AE22-13CDC807E25A}" destId="{90835D00-165E-E241-8377-40AC1C4A7186}" srcOrd="5" destOrd="0" presId="urn:microsoft.com/office/officeart/2008/layout/LinedList"/>
    <dgm:cxn modelId="{9D7923DF-6E9B-374E-8B6F-E59372E4AD20}" type="presParOf" srcId="{90835D00-165E-E241-8377-40AC1C4A7186}" destId="{9F97D2BC-FE6D-0E4F-AE24-7FECE5E51BC1}" srcOrd="0" destOrd="0" presId="urn:microsoft.com/office/officeart/2008/layout/LinedList"/>
    <dgm:cxn modelId="{121C4857-B5F2-FF42-8E16-9104BF207E06}" type="presParOf" srcId="{90835D00-165E-E241-8377-40AC1C4A7186}" destId="{CDD0B563-D2C4-164D-BFD1-B9BC94FB701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9D5FEC-3D21-494C-B75F-4F59F8E725CB}" type="doc">
      <dgm:prSet loTypeId="urn:microsoft.com/office/officeart/2005/8/layout/process1" loCatId="" qsTypeId="urn:microsoft.com/office/officeart/2005/8/quickstyle/simple1" qsCatId="simple" csTypeId="urn:microsoft.com/office/officeart/2005/8/colors/accent1_4" csCatId="accent1" phldr="1"/>
      <dgm:spPr/>
    </dgm:pt>
    <dgm:pt modelId="{2FA7DFE3-DF7A-B840-B570-8EF1F86F1452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GB"/>
            <a:t>Read the image</a:t>
          </a:r>
          <a:endParaRPr lang="en-GB" dirty="0"/>
        </a:p>
      </dgm:t>
    </dgm:pt>
    <dgm:pt modelId="{7C6C6CC9-1947-A44A-A95F-23CABC66EDDB}" type="parTrans" cxnId="{3355B89C-D096-644D-8B67-7062CC9FD442}">
      <dgm:prSet/>
      <dgm:spPr/>
      <dgm:t>
        <a:bodyPr/>
        <a:lstStyle/>
        <a:p>
          <a:endParaRPr lang="en-GB"/>
        </a:p>
      </dgm:t>
    </dgm:pt>
    <dgm:pt modelId="{D443A150-C56E-3548-80D0-96857DE412C9}" type="sibTrans" cxnId="{3355B89C-D096-644D-8B67-7062CC9FD442}">
      <dgm:prSet/>
      <dgm:spPr/>
      <dgm:t>
        <a:bodyPr/>
        <a:lstStyle/>
        <a:p>
          <a:endParaRPr lang="en-GB"/>
        </a:p>
      </dgm:t>
    </dgm:pt>
    <dgm:pt modelId="{A36B4703-EC28-774F-AA3E-5806763ADFCB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GB" dirty="0"/>
            <a:t>Tile the image – 256x256</a:t>
          </a:r>
        </a:p>
      </dgm:t>
    </dgm:pt>
    <dgm:pt modelId="{E07A2F68-1A9C-E64D-AF76-F60AD07CE757}" type="parTrans" cxnId="{D9782A8B-B505-2445-BA89-6BD43EDD9E0A}">
      <dgm:prSet/>
      <dgm:spPr/>
      <dgm:t>
        <a:bodyPr/>
        <a:lstStyle/>
        <a:p>
          <a:endParaRPr lang="en-GB"/>
        </a:p>
      </dgm:t>
    </dgm:pt>
    <dgm:pt modelId="{7F4AB79D-1C28-FD44-9169-79153924EAD7}" type="sibTrans" cxnId="{D9782A8B-B505-2445-BA89-6BD43EDD9E0A}">
      <dgm:prSet/>
      <dgm:spPr/>
      <dgm:t>
        <a:bodyPr/>
        <a:lstStyle/>
        <a:p>
          <a:endParaRPr lang="en-GB"/>
        </a:p>
      </dgm:t>
    </dgm:pt>
    <dgm:pt modelId="{08E82192-1C33-6745-935C-241D6DCC07AE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GB" dirty="0"/>
            <a:t>Pass tile image through U-Net architecture</a:t>
          </a:r>
        </a:p>
      </dgm:t>
    </dgm:pt>
    <dgm:pt modelId="{5BAD533F-6D6A-7540-9051-83AC76B4392D}" type="parTrans" cxnId="{C0E79E6D-F1A9-F047-921F-969D1899CB14}">
      <dgm:prSet/>
      <dgm:spPr/>
      <dgm:t>
        <a:bodyPr/>
        <a:lstStyle/>
        <a:p>
          <a:endParaRPr lang="en-GB"/>
        </a:p>
      </dgm:t>
    </dgm:pt>
    <dgm:pt modelId="{AEDFBFB7-BC59-6343-BD4B-7BB2124C43C3}" type="sibTrans" cxnId="{C0E79E6D-F1A9-F047-921F-969D1899CB14}">
      <dgm:prSet/>
      <dgm:spPr/>
      <dgm:t>
        <a:bodyPr/>
        <a:lstStyle/>
        <a:p>
          <a:endParaRPr lang="en-GB"/>
        </a:p>
      </dgm:t>
    </dgm:pt>
    <dgm:pt modelId="{90557705-3C53-2447-8402-1E265886C4E9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GB" dirty="0"/>
            <a:t>Receive tiled predictions</a:t>
          </a:r>
        </a:p>
      </dgm:t>
    </dgm:pt>
    <dgm:pt modelId="{92975106-4E65-AB4D-BD14-70E44DF85C3A}" type="parTrans" cxnId="{ECAE4F8C-85BF-0D46-B230-D2648DEFBE43}">
      <dgm:prSet/>
      <dgm:spPr/>
      <dgm:t>
        <a:bodyPr/>
        <a:lstStyle/>
        <a:p>
          <a:endParaRPr lang="en-GB"/>
        </a:p>
      </dgm:t>
    </dgm:pt>
    <dgm:pt modelId="{7F6B4588-FA84-D448-B140-E19670B08BEF}" type="sibTrans" cxnId="{ECAE4F8C-85BF-0D46-B230-D2648DEFBE43}">
      <dgm:prSet/>
      <dgm:spPr/>
      <dgm:t>
        <a:bodyPr/>
        <a:lstStyle/>
        <a:p>
          <a:endParaRPr lang="en-GB"/>
        </a:p>
      </dgm:t>
    </dgm:pt>
    <dgm:pt modelId="{4BD31885-6580-F04F-BEC8-F3FA8713AD6B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GB" dirty="0"/>
            <a:t>Perform prediction on each tile</a:t>
          </a:r>
        </a:p>
      </dgm:t>
    </dgm:pt>
    <dgm:pt modelId="{AE274B25-C37E-634F-BEAE-805652012DE5}" type="parTrans" cxnId="{35D719C0-B6B5-A64B-8081-58162473EA5F}">
      <dgm:prSet/>
      <dgm:spPr/>
      <dgm:t>
        <a:bodyPr/>
        <a:lstStyle/>
        <a:p>
          <a:endParaRPr lang="en-GB"/>
        </a:p>
      </dgm:t>
    </dgm:pt>
    <dgm:pt modelId="{E17E13E5-74B5-C848-8129-EABEDCDE1B50}" type="sibTrans" cxnId="{35D719C0-B6B5-A64B-8081-58162473EA5F}">
      <dgm:prSet/>
      <dgm:spPr/>
      <dgm:t>
        <a:bodyPr/>
        <a:lstStyle/>
        <a:p>
          <a:endParaRPr lang="en-GB"/>
        </a:p>
      </dgm:t>
    </dgm:pt>
    <dgm:pt modelId="{89C88895-90BE-DF4F-934A-4B83B97DA5FA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GB" dirty="0"/>
            <a:t>Merge the tile to original Image size</a:t>
          </a:r>
        </a:p>
      </dgm:t>
    </dgm:pt>
    <dgm:pt modelId="{CB256A15-CF33-3847-B501-A2C9C39CEBB2}" type="parTrans" cxnId="{6D204F21-D033-AB4C-8A10-9D02105C3588}">
      <dgm:prSet/>
      <dgm:spPr/>
      <dgm:t>
        <a:bodyPr/>
        <a:lstStyle/>
        <a:p>
          <a:endParaRPr lang="en-GB"/>
        </a:p>
      </dgm:t>
    </dgm:pt>
    <dgm:pt modelId="{FCB56954-0BF4-CB49-91AB-E04A0965A039}" type="sibTrans" cxnId="{6D204F21-D033-AB4C-8A10-9D02105C3588}">
      <dgm:prSet/>
      <dgm:spPr/>
      <dgm:t>
        <a:bodyPr/>
        <a:lstStyle/>
        <a:p>
          <a:endParaRPr lang="en-GB"/>
        </a:p>
      </dgm:t>
    </dgm:pt>
    <dgm:pt modelId="{00C5AC3F-C6C6-C042-B911-5AAEE40D7EF1}" type="pres">
      <dgm:prSet presAssocID="{E99D5FEC-3D21-494C-B75F-4F59F8E725CB}" presName="Name0" presStyleCnt="0">
        <dgm:presLayoutVars>
          <dgm:dir/>
          <dgm:resizeHandles val="exact"/>
        </dgm:presLayoutVars>
      </dgm:prSet>
      <dgm:spPr/>
    </dgm:pt>
    <dgm:pt modelId="{9273B74E-C6A2-6B4A-8DDA-8D2536099D23}" type="pres">
      <dgm:prSet presAssocID="{2FA7DFE3-DF7A-B840-B570-8EF1F86F1452}" presName="node" presStyleLbl="node1" presStyleIdx="0" presStyleCnt="5">
        <dgm:presLayoutVars>
          <dgm:bulletEnabled val="1"/>
        </dgm:presLayoutVars>
      </dgm:prSet>
      <dgm:spPr/>
    </dgm:pt>
    <dgm:pt modelId="{0A6FBEC1-FA65-264F-844F-B1670EB1CB43}" type="pres">
      <dgm:prSet presAssocID="{D443A150-C56E-3548-80D0-96857DE412C9}" presName="sibTrans" presStyleLbl="sibTrans2D1" presStyleIdx="0" presStyleCnt="4"/>
      <dgm:spPr/>
    </dgm:pt>
    <dgm:pt modelId="{6E8756CF-ABC6-634E-B221-74E635012DC4}" type="pres">
      <dgm:prSet presAssocID="{D443A150-C56E-3548-80D0-96857DE412C9}" presName="connectorText" presStyleLbl="sibTrans2D1" presStyleIdx="0" presStyleCnt="4"/>
      <dgm:spPr/>
    </dgm:pt>
    <dgm:pt modelId="{87D08B26-B9A3-8344-9A71-4CAEE277D980}" type="pres">
      <dgm:prSet presAssocID="{A36B4703-EC28-774F-AA3E-5806763ADFCB}" presName="node" presStyleLbl="node1" presStyleIdx="1" presStyleCnt="5">
        <dgm:presLayoutVars>
          <dgm:bulletEnabled val="1"/>
        </dgm:presLayoutVars>
      </dgm:prSet>
      <dgm:spPr/>
    </dgm:pt>
    <dgm:pt modelId="{FA312674-481E-0145-B34F-50A8D187A038}" type="pres">
      <dgm:prSet presAssocID="{7F4AB79D-1C28-FD44-9169-79153924EAD7}" presName="sibTrans" presStyleLbl="sibTrans2D1" presStyleIdx="1" presStyleCnt="4"/>
      <dgm:spPr/>
    </dgm:pt>
    <dgm:pt modelId="{7260B170-8758-B945-95B7-A50512DE130E}" type="pres">
      <dgm:prSet presAssocID="{7F4AB79D-1C28-FD44-9169-79153924EAD7}" presName="connectorText" presStyleLbl="sibTrans2D1" presStyleIdx="1" presStyleCnt="4"/>
      <dgm:spPr/>
    </dgm:pt>
    <dgm:pt modelId="{AD4EA5C8-E629-4947-A765-EC603DFD5D17}" type="pres">
      <dgm:prSet presAssocID="{08E82192-1C33-6745-935C-241D6DCC07AE}" presName="node" presStyleLbl="node1" presStyleIdx="2" presStyleCnt="5">
        <dgm:presLayoutVars>
          <dgm:bulletEnabled val="1"/>
        </dgm:presLayoutVars>
      </dgm:prSet>
      <dgm:spPr/>
    </dgm:pt>
    <dgm:pt modelId="{DAC8DCC7-3C3B-E94B-972F-0A36BB8DA9FC}" type="pres">
      <dgm:prSet presAssocID="{AEDFBFB7-BC59-6343-BD4B-7BB2124C43C3}" presName="sibTrans" presStyleLbl="sibTrans2D1" presStyleIdx="2" presStyleCnt="4"/>
      <dgm:spPr/>
    </dgm:pt>
    <dgm:pt modelId="{51F1A65A-EFA2-974F-B946-6C6F308C32D9}" type="pres">
      <dgm:prSet presAssocID="{AEDFBFB7-BC59-6343-BD4B-7BB2124C43C3}" presName="connectorText" presStyleLbl="sibTrans2D1" presStyleIdx="2" presStyleCnt="4"/>
      <dgm:spPr/>
    </dgm:pt>
    <dgm:pt modelId="{46581CD8-A519-D347-9F14-596D789D2C5E}" type="pres">
      <dgm:prSet presAssocID="{90557705-3C53-2447-8402-1E265886C4E9}" presName="node" presStyleLbl="node1" presStyleIdx="3" presStyleCnt="5">
        <dgm:presLayoutVars>
          <dgm:bulletEnabled val="1"/>
        </dgm:presLayoutVars>
      </dgm:prSet>
      <dgm:spPr/>
    </dgm:pt>
    <dgm:pt modelId="{522292B5-AA85-2B4E-891A-1BBD30BB8D98}" type="pres">
      <dgm:prSet presAssocID="{7F6B4588-FA84-D448-B140-E19670B08BEF}" presName="sibTrans" presStyleLbl="sibTrans2D1" presStyleIdx="3" presStyleCnt="4"/>
      <dgm:spPr/>
    </dgm:pt>
    <dgm:pt modelId="{91D37223-F119-E047-9660-80505F9D7869}" type="pres">
      <dgm:prSet presAssocID="{7F6B4588-FA84-D448-B140-E19670B08BEF}" presName="connectorText" presStyleLbl="sibTrans2D1" presStyleIdx="3" presStyleCnt="4"/>
      <dgm:spPr/>
    </dgm:pt>
    <dgm:pt modelId="{2F0AAC50-07C8-0147-90F0-90EAA29F9BD4}" type="pres">
      <dgm:prSet presAssocID="{89C88895-90BE-DF4F-934A-4B83B97DA5FA}" presName="node" presStyleLbl="node1" presStyleIdx="4" presStyleCnt="5">
        <dgm:presLayoutVars>
          <dgm:bulletEnabled val="1"/>
        </dgm:presLayoutVars>
      </dgm:prSet>
      <dgm:spPr/>
    </dgm:pt>
  </dgm:ptLst>
  <dgm:cxnLst>
    <dgm:cxn modelId="{89730B03-525A-0447-92B3-AD7511EDB023}" type="presOf" srcId="{E99D5FEC-3D21-494C-B75F-4F59F8E725CB}" destId="{00C5AC3F-C6C6-C042-B911-5AAEE40D7EF1}" srcOrd="0" destOrd="0" presId="urn:microsoft.com/office/officeart/2005/8/layout/process1"/>
    <dgm:cxn modelId="{C028D306-235C-3B48-BB65-332F25BD1012}" type="presOf" srcId="{89C88895-90BE-DF4F-934A-4B83B97DA5FA}" destId="{2F0AAC50-07C8-0147-90F0-90EAA29F9BD4}" srcOrd="0" destOrd="0" presId="urn:microsoft.com/office/officeart/2005/8/layout/process1"/>
    <dgm:cxn modelId="{DC16B40A-BC34-7247-8950-057FE9647189}" type="presOf" srcId="{4BD31885-6580-F04F-BEC8-F3FA8713AD6B}" destId="{AD4EA5C8-E629-4947-A765-EC603DFD5D17}" srcOrd="0" destOrd="1" presId="urn:microsoft.com/office/officeart/2005/8/layout/process1"/>
    <dgm:cxn modelId="{E71E0E15-00F5-8F4D-A8A7-97B50170A146}" type="presOf" srcId="{AEDFBFB7-BC59-6343-BD4B-7BB2124C43C3}" destId="{DAC8DCC7-3C3B-E94B-972F-0A36BB8DA9FC}" srcOrd="0" destOrd="0" presId="urn:microsoft.com/office/officeart/2005/8/layout/process1"/>
    <dgm:cxn modelId="{6D204F21-D033-AB4C-8A10-9D02105C3588}" srcId="{E99D5FEC-3D21-494C-B75F-4F59F8E725CB}" destId="{89C88895-90BE-DF4F-934A-4B83B97DA5FA}" srcOrd="4" destOrd="0" parTransId="{CB256A15-CF33-3847-B501-A2C9C39CEBB2}" sibTransId="{FCB56954-0BF4-CB49-91AB-E04A0965A039}"/>
    <dgm:cxn modelId="{B8A3053A-9C50-D94B-8045-A4B855F6FEED}" type="presOf" srcId="{08E82192-1C33-6745-935C-241D6DCC07AE}" destId="{AD4EA5C8-E629-4947-A765-EC603DFD5D17}" srcOrd="0" destOrd="0" presId="urn:microsoft.com/office/officeart/2005/8/layout/process1"/>
    <dgm:cxn modelId="{ADEA7C41-46B0-FA42-806B-093AE095745B}" type="presOf" srcId="{7F4AB79D-1C28-FD44-9169-79153924EAD7}" destId="{FA312674-481E-0145-B34F-50A8D187A038}" srcOrd="0" destOrd="0" presId="urn:microsoft.com/office/officeart/2005/8/layout/process1"/>
    <dgm:cxn modelId="{C4669650-273E-4E4D-A2F1-C18BD649F1C5}" type="presOf" srcId="{D443A150-C56E-3548-80D0-96857DE412C9}" destId="{6E8756CF-ABC6-634E-B221-74E635012DC4}" srcOrd="1" destOrd="0" presId="urn:microsoft.com/office/officeart/2005/8/layout/process1"/>
    <dgm:cxn modelId="{3907C65C-3B42-8748-AFD0-5ED038372A40}" type="presOf" srcId="{7F6B4588-FA84-D448-B140-E19670B08BEF}" destId="{91D37223-F119-E047-9660-80505F9D7869}" srcOrd="1" destOrd="0" presId="urn:microsoft.com/office/officeart/2005/8/layout/process1"/>
    <dgm:cxn modelId="{2D42B06A-F0D6-9B40-8729-A56E62D04B4B}" type="presOf" srcId="{A36B4703-EC28-774F-AA3E-5806763ADFCB}" destId="{87D08B26-B9A3-8344-9A71-4CAEE277D980}" srcOrd="0" destOrd="0" presId="urn:microsoft.com/office/officeart/2005/8/layout/process1"/>
    <dgm:cxn modelId="{C0E79E6D-F1A9-F047-921F-969D1899CB14}" srcId="{E99D5FEC-3D21-494C-B75F-4F59F8E725CB}" destId="{08E82192-1C33-6745-935C-241D6DCC07AE}" srcOrd="2" destOrd="0" parTransId="{5BAD533F-6D6A-7540-9051-83AC76B4392D}" sibTransId="{AEDFBFB7-BC59-6343-BD4B-7BB2124C43C3}"/>
    <dgm:cxn modelId="{782B6B7C-4A16-F244-A729-9BC5B700BDEC}" type="presOf" srcId="{D443A150-C56E-3548-80D0-96857DE412C9}" destId="{0A6FBEC1-FA65-264F-844F-B1670EB1CB43}" srcOrd="0" destOrd="0" presId="urn:microsoft.com/office/officeart/2005/8/layout/process1"/>
    <dgm:cxn modelId="{88E5CD80-F5EB-FC4C-AE8B-56C0C76C915C}" type="presOf" srcId="{2FA7DFE3-DF7A-B840-B570-8EF1F86F1452}" destId="{9273B74E-C6A2-6B4A-8DDA-8D2536099D23}" srcOrd="0" destOrd="0" presId="urn:microsoft.com/office/officeart/2005/8/layout/process1"/>
    <dgm:cxn modelId="{D9782A8B-B505-2445-BA89-6BD43EDD9E0A}" srcId="{E99D5FEC-3D21-494C-B75F-4F59F8E725CB}" destId="{A36B4703-EC28-774F-AA3E-5806763ADFCB}" srcOrd="1" destOrd="0" parTransId="{E07A2F68-1A9C-E64D-AF76-F60AD07CE757}" sibTransId="{7F4AB79D-1C28-FD44-9169-79153924EAD7}"/>
    <dgm:cxn modelId="{ECAE4F8C-85BF-0D46-B230-D2648DEFBE43}" srcId="{E99D5FEC-3D21-494C-B75F-4F59F8E725CB}" destId="{90557705-3C53-2447-8402-1E265886C4E9}" srcOrd="3" destOrd="0" parTransId="{92975106-4E65-AB4D-BD14-70E44DF85C3A}" sibTransId="{7F6B4588-FA84-D448-B140-E19670B08BEF}"/>
    <dgm:cxn modelId="{3355B89C-D096-644D-8B67-7062CC9FD442}" srcId="{E99D5FEC-3D21-494C-B75F-4F59F8E725CB}" destId="{2FA7DFE3-DF7A-B840-B570-8EF1F86F1452}" srcOrd="0" destOrd="0" parTransId="{7C6C6CC9-1947-A44A-A95F-23CABC66EDDB}" sibTransId="{D443A150-C56E-3548-80D0-96857DE412C9}"/>
    <dgm:cxn modelId="{B5D7499D-0744-3648-9855-B57A9B1032B9}" type="presOf" srcId="{AEDFBFB7-BC59-6343-BD4B-7BB2124C43C3}" destId="{51F1A65A-EFA2-974F-B946-6C6F308C32D9}" srcOrd="1" destOrd="0" presId="urn:microsoft.com/office/officeart/2005/8/layout/process1"/>
    <dgm:cxn modelId="{4E18E1A2-7E54-5B4E-AB9B-6633ECF397B1}" type="presOf" srcId="{7F4AB79D-1C28-FD44-9169-79153924EAD7}" destId="{7260B170-8758-B945-95B7-A50512DE130E}" srcOrd="1" destOrd="0" presId="urn:microsoft.com/office/officeart/2005/8/layout/process1"/>
    <dgm:cxn modelId="{3166FCAE-1F09-B74C-A05F-B28161D3A016}" type="presOf" srcId="{90557705-3C53-2447-8402-1E265886C4E9}" destId="{46581CD8-A519-D347-9F14-596D789D2C5E}" srcOrd="0" destOrd="0" presId="urn:microsoft.com/office/officeart/2005/8/layout/process1"/>
    <dgm:cxn modelId="{D79B3BB1-AFA3-CF4A-B1C2-D4289A427866}" type="presOf" srcId="{7F6B4588-FA84-D448-B140-E19670B08BEF}" destId="{522292B5-AA85-2B4E-891A-1BBD30BB8D98}" srcOrd="0" destOrd="0" presId="urn:microsoft.com/office/officeart/2005/8/layout/process1"/>
    <dgm:cxn modelId="{35D719C0-B6B5-A64B-8081-58162473EA5F}" srcId="{08E82192-1C33-6745-935C-241D6DCC07AE}" destId="{4BD31885-6580-F04F-BEC8-F3FA8713AD6B}" srcOrd="0" destOrd="0" parTransId="{AE274B25-C37E-634F-BEAE-805652012DE5}" sibTransId="{E17E13E5-74B5-C848-8129-EABEDCDE1B50}"/>
    <dgm:cxn modelId="{0E65F445-13E4-A448-9266-82524FD821E0}" type="presParOf" srcId="{00C5AC3F-C6C6-C042-B911-5AAEE40D7EF1}" destId="{9273B74E-C6A2-6B4A-8DDA-8D2536099D23}" srcOrd="0" destOrd="0" presId="urn:microsoft.com/office/officeart/2005/8/layout/process1"/>
    <dgm:cxn modelId="{1903ADF6-9533-164C-B89C-9FD82AC7F25C}" type="presParOf" srcId="{00C5AC3F-C6C6-C042-B911-5AAEE40D7EF1}" destId="{0A6FBEC1-FA65-264F-844F-B1670EB1CB43}" srcOrd="1" destOrd="0" presId="urn:microsoft.com/office/officeart/2005/8/layout/process1"/>
    <dgm:cxn modelId="{9B9A750A-F29E-784D-A072-72C0895A6CF5}" type="presParOf" srcId="{0A6FBEC1-FA65-264F-844F-B1670EB1CB43}" destId="{6E8756CF-ABC6-634E-B221-74E635012DC4}" srcOrd="0" destOrd="0" presId="urn:microsoft.com/office/officeart/2005/8/layout/process1"/>
    <dgm:cxn modelId="{BCD3C9F8-01BF-8142-B1A7-94AFA1E1DB2A}" type="presParOf" srcId="{00C5AC3F-C6C6-C042-B911-5AAEE40D7EF1}" destId="{87D08B26-B9A3-8344-9A71-4CAEE277D980}" srcOrd="2" destOrd="0" presId="urn:microsoft.com/office/officeart/2005/8/layout/process1"/>
    <dgm:cxn modelId="{225D1F92-D7A3-D846-B126-759FC52F3BEE}" type="presParOf" srcId="{00C5AC3F-C6C6-C042-B911-5AAEE40D7EF1}" destId="{FA312674-481E-0145-B34F-50A8D187A038}" srcOrd="3" destOrd="0" presId="urn:microsoft.com/office/officeart/2005/8/layout/process1"/>
    <dgm:cxn modelId="{C14C9C04-D633-484A-A7EE-F7303D7884F0}" type="presParOf" srcId="{FA312674-481E-0145-B34F-50A8D187A038}" destId="{7260B170-8758-B945-95B7-A50512DE130E}" srcOrd="0" destOrd="0" presId="urn:microsoft.com/office/officeart/2005/8/layout/process1"/>
    <dgm:cxn modelId="{755939BF-9509-D949-AEEB-183FCB13172E}" type="presParOf" srcId="{00C5AC3F-C6C6-C042-B911-5AAEE40D7EF1}" destId="{AD4EA5C8-E629-4947-A765-EC603DFD5D17}" srcOrd="4" destOrd="0" presId="urn:microsoft.com/office/officeart/2005/8/layout/process1"/>
    <dgm:cxn modelId="{C733BF79-435F-1040-A485-5E9B643C52F0}" type="presParOf" srcId="{00C5AC3F-C6C6-C042-B911-5AAEE40D7EF1}" destId="{DAC8DCC7-3C3B-E94B-972F-0A36BB8DA9FC}" srcOrd="5" destOrd="0" presId="urn:microsoft.com/office/officeart/2005/8/layout/process1"/>
    <dgm:cxn modelId="{CFAB5658-01E8-214F-8FB9-C9DFD836100C}" type="presParOf" srcId="{DAC8DCC7-3C3B-E94B-972F-0A36BB8DA9FC}" destId="{51F1A65A-EFA2-974F-B946-6C6F308C32D9}" srcOrd="0" destOrd="0" presId="urn:microsoft.com/office/officeart/2005/8/layout/process1"/>
    <dgm:cxn modelId="{9351AD47-FB3D-D34A-B180-7A59E9F37F36}" type="presParOf" srcId="{00C5AC3F-C6C6-C042-B911-5AAEE40D7EF1}" destId="{46581CD8-A519-D347-9F14-596D789D2C5E}" srcOrd="6" destOrd="0" presId="urn:microsoft.com/office/officeart/2005/8/layout/process1"/>
    <dgm:cxn modelId="{04B3A2EB-41A6-E846-A89B-DAA6D497277D}" type="presParOf" srcId="{00C5AC3F-C6C6-C042-B911-5AAEE40D7EF1}" destId="{522292B5-AA85-2B4E-891A-1BBD30BB8D98}" srcOrd="7" destOrd="0" presId="urn:microsoft.com/office/officeart/2005/8/layout/process1"/>
    <dgm:cxn modelId="{1EC11D92-2920-D043-99F1-53203F981916}" type="presParOf" srcId="{522292B5-AA85-2B4E-891A-1BBD30BB8D98}" destId="{91D37223-F119-E047-9660-80505F9D7869}" srcOrd="0" destOrd="0" presId="urn:microsoft.com/office/officeart/2005/8/layout/process1"/>
    <dgm:cxn modelId="{E8745731-D9BC-D74E-ABBB-B59C9C5846D4}" type="presParOf" srcId="{00C5AC3F-C6C6-C042-B911-5AAEE40D7EF1}" destId="{2F0AAC50-07C8-0147-90F0-90EAA29F9BD4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893AE7-6A6A-834E-94F2-72FC80030734}">
      <dsp:nvSpPr>
        <dsp:cNvPr id="0" name=""/>
        <dsp:cNvSpPr/>
      </dsp:nvSpPr>
      <dsp:spPr>
        <a:xfrm>
          <a:off x="0" y="742"/>
          <a:ext cx="759530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783875-ED84-184A-A644-13285D9B4713}">
      <dsp:nvSpPr>
        <dsp:cNvPr id="0" name=""/>
        <dsp:cNvSpPr/>
      </dsp:nvSpPr>
      <dsp:spPr>
        <a:xfrm>
          <a:off x="0" y="742"/>
          <a:ext cx="7595303" cy="5063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baseline="0" dirty="0"/>
            <a:t>*</a:t>
          </a:r>
          <a:r>
            <a:rPr lang="en-GB" sz="1600" kern="1200" baseline="0" dirty="0"/>
            <a:t> Room Size Estimation</a:t>
          </a:r>
        </a:p>
      </dsp:txBody>
      <dsp:txXfrm>
        <a:off x="0" y="742"/>
        <a:ext cx="7595303" cy="506323"/>
      </dsp:txXfrm>
    </dsp:sp>
    <dsp:sp modelId="{1DD8B6FE-D6BB-4A4C-98CE-AFB7558F0780}">
      <dsp:nvSpPr>
        <dsp:cNvPr id="0" name=""/>
        <dsp:cNvSpPr/>
      </dsp:nvSpPr>
      <dsp:spPr>
        <a:xfrm>
          <a:off x="0" y="507065"/>
          <a:ext cx="7595303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3E7EC4-469B-9A4E-8AF0-0CCF31CA7CE2}">
      <dsp:nvSpPr>
        <dsp:cNvPr id="0" name=""/>
        <dsp:cNvSpPr/>
      </dsp:nvSpPr>
      <dsp:spPr>
        <a:xfrm>
          <a:off x="0" y="507065"/>
          <a:ext cx="7595303" cy="5063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1600" b="1" kern="1200" baseline="0" dirty="0">
              <a:latin typeface="+mn-lt"/>
              <a:cs typeface="Calibri" panose="020F0502020204030204" pitchFamily="34" charset="0"/>
            </a:rPr>
            <a:t>*</a:t>
          </a:r>
          <a:r>
            <a:rPr lang="en-DE" sz="1600" kern="1200" baseline="0" dirty="0">
              <a:latin typeface="+mn-lt"/>
              <a:cs typeface="Calibri" panose="020F0502020204030204" pitchFamily="34" charset="0"/>
            </a:rPr>
            <a:t> Optimal positioning for lighting and electrical switches</a:t>
          </a:r>
          <a:endParaRPr lang="en-GB" sz="1600" kern="1200" baseline="0" dirty="0">
            <a:latin typeface="+mn-lt"/>
          </a:endParaRPr>
        </a:p>
      </dsp:txBody>
      <dsp:txXfrm>
        <a:off x="0" y="507065"/>
        <a:ext cx="7595303" cy="506323"/>
      </dsp:txXfrm>
    </dsp:sp>
    <dsp:sp modelId="{8FA9FCD0-F13C-A348-99B9-00CB3D890879}">
      <dsp:nvSpPr>
        <dsp:cNvPr id="0" name=""/>
        <dsp:cNvSpPr/>
      </dsp:nvSpPr>
      <dsp:spPr>
        <a:xfrm>
          <a:off x="0" y="1013389"/>
          <a:ext cx="7595303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97D2BC-FE6D-0E4F-AE24-7FECE5E51BC1}">
      <dsp:nvSpPr>
        <dsp:cNvPr id="0" name=""/>
        <dsp:cNvSpPr/>
      </dsp:nvSpPr>
      <dsp:spPr>
        <a:xfrm>
          <a:off x="0" y="1013389"/>
          <a:ext cx="7595303" cy="5063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1600" b="1" kern="1200" baseline="0" dirty="0">
              <a:latin typeface="+mn-lt"/>
              <a:cs typeface="Calibri" panose="020F0502020204030204" pitchFamily="34" charset="0"/>
            </a:rPr>
            <a:t>*</a:t>
          </a:r>
          <a:r>
            <a:rPr lang="en-DE" sz="1600" kern="1200" baseline="0" dirty="0">
              <a:latin typeface="+mn-lt"/>
              <a:cs typeface="Calibri" panose="020F0502020204030204" pitchFamily="34" charset="0"/>
            </a:rPr>
            <a:t> Electrical linings be determined.</a:t>
          </a:r>
        </a:p>
      </dsp:txBody>
      <dsp:txXfrm>
        <a:off x="0" y="1013389"/>
        <a:ext cx="7595303" cy="5063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73B74E-C6A2-6B4A-8DDA-8D2536099D23}">
      <dsp:nvSpPr>
        <dsp:cNvPr id="0" name=""/>
        <dsp:cNvSpPr/>
      </dsp:nvSpPr>
      <dsp:spPr>
        <a:xfrm>
          <a:off x="5640" y="20525"/>
          <a:ext cx="1748523" cy="1098291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/>
            <a:t>Read the image</a:t>
          </a:r>
          <a:endParaRPr lang="en-GB" sz="1300" kern="1200" dirty="0"/>
        </a:p>
      </dsp:txBody>
      <dsp:txXfrm>
        <a:off x="37808" y="52693"/>
        <a:ext cx="1684187" cy="1033955"/>
      </dsp:txXfrm>
    </dsp:sp>
    <dsp:sp modelId="{0A6FBEC1-FA65-264F-844F-B1670EB1CB43}">
      <dsp:nvSpPr>
        <dsp:cNvPr id="0" name=""/>
        <dsp:cNvSpPr/>
      </dsp:nvSpPr>
      <dsp:spPr>
        <a:xfrm>
          <a:off x="1929015" y="352854"/>
          <a:ext cx="370686" cy="4336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/>
        </a:p>
      </dsp:txBody>
      <dsp:txXfrm>
        <a:off x="1929015" y="439581"/>
        <a:ext cx="259480" cy="260179"/>
      </dsp:txXfrm>
    </dsp:sp>
    <dsp:sp modelId="{87D08B26-B9A3-8344-9A71-4CAEE277D980}">
      <dsp:nvSpPr>
        <dsp:cNvPr id="0" name=""/>
        <dsp:cNvSpPr/>
      </dsp:nvSpPr>
      <dsp:spPr>
        <a:xfrm>
          <a:off x="2453572" y="20525"/>
          <a:ext cx="1748523" cy="1098291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Tile the image – 256x256</a:t>
          </a:r>
        </a:p>
      </dsp:txBody>
      <dsp:txXfrm>
        <a:off x="2485740" y="52693"/>
        <a:ext cx="1684187" cy="1033955"/>
      </dsp:txXfrm>
    </dsp:sp>
    <dsp:sp modelId="{FA312674-481E-0145-B34F-50A8D187A038}">
      <dsp:nvSpPr>
        <dsp:cNvPr id="0" name=""/>
        <dsp:cNvSpPr/>
      </dsp:nvSpPr>
      <dsp:spPr>
        <a:xfrm>
          <a:off x="4376948" y="352854"/>
          <a:ext cx="370686" cy="4336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313867"/>
            <a:satOff val="-18559"/>
            <a:lumOff val="2046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/>
        </a:p>
      </dsp:txBody>
      <dsp:txXfrm>
        <a:off x="4376948" y="439581"/>
        <a:ext cx="259480" cy="260179"/>
      </dsp:txXfrm>
    </dsp:sp>
    <dsp:sp modelId="{AD4EA5C8-E629-4947-A765-EC603DFD5D17}">
      <dsp:nvSpPr>
        <dsp:cNvPr id="0" name=""/>
        <dsp:cNvSpPr/>
      </dsp:nvSpPr>
      <dsp:spPr>
        <a:xfrm>
          <a:off x="4901505" y="20525"/>
          <a:ext cx="1748523" cy="1098291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Pass tile image through U-Net architecture</a:t>
          </a:r>
        </a:p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Perform prediction on each tile</a:t>
          </a:r>
        </a:p>
      </dsp:txBody>
      <dsp:txXfrm>
        <a:off x="4933673" y="52693"/>
        <a:ext cx="1684187" cy="1033955"/>
      </dsp:txXfrm>
    </dsp:sp>
    <dsp:sp modelId="{DAC8DCC7-3C3B-E94B-972F-0A36BB8DA9FC}">
      <dsp:nvSpPr>
        <dsp:cNvPr id="0" name=""/>
        <dsp:cNvSpPr/>
      </dsp:nvSpPr>
      <dsp:spPr>
        <a:xfrm>
          <a:off x="6824880" y="352854"/>
          <a:ext cx="370686" cy="4336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627735"/>
            <a:satOff val="-37118"/>
            <a:lumOff val="4092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/>
        </a:p>
      </dsp:txBody>
      <dsp:txXfrm>
        <a:off x="6824880" y="439581"/>
        <a:ext cx="259480" cy="260179"/>
      </dsp:txXfrm>
    </dsp:sp>
    <dsp:sp modelId="{46581CD8-A519-D347-9F14-596D789D2C5E}">
      <dsp:nvSpPr>
        <dsp:cNvPr id="0" name=""/>
        <dsp:cNvSpPr/>
      </dsp:nvSpPr>
      <dsp:spPr>
        <a:xfrm>
          <a:off x="7349437" y="20525"/>
          <a:ext cx="1748523" cy="1098291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Receive tiled predictions</a:t>
          </a:r>
        </a:p>
      </dsp:txBody>
      <dsp:txXfrm>
        <a:off x="7381605" y="52693"/>
        <a:ext cx="1684187" cy="1033955"/>
      </dsp:txXfrm>
    </dsp:sp>
    <dsp:sp modelId="{522292B5-AA85-2B4E-891A-1BBD30BB8D98}">
      <dsp:nvSpPr>
        <dsp:cNvPr id="0" name=""/>
        <dsp:cNvSpPr/>
      </dsp:nvSpPr>
      <dsp:spPr>
        <a:xfrm>
          <a:off x="9272813" y="352854"/>
          <a:ext cx="370686" cy="4336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313867"/>
            <a:satOff val="-18559"/>
            <a:lumOff val="2046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/>
        </a:p>
      </dsp:txBody>
      <dsp:txXfrm>
        <a:off x="9272813" y="439581"/>
        <a:ext cx="259480" cy="260179"/>
      </dsp:txXfrm>
    </dsp:sp>
    <dsp:sp modelId="{2F0AAC50-07C8-0147-90F0-90EAA29F9BD4}">
      <dsp:nvSpPr>
        <dsp:cNvPr id="0" name=""/>
        <dsp:cNvSpPr/>
      </dsp:nvSpPr>
      <dsp:spPr>
        <a:xfrm>
          <a:off x="9797370" y="20525"/>
          <a:ext cx="1748523" cy="1098291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Merge the tile to original Image size</a:t>
          </a:r>
        </a:p>
      </dsp:txBody>
      <dsp:txXfrm>
        <a:off x="9829538" y="52693"/>
        <a:ext cx="1684187" cy="10339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E8868E-EEB4-2047-B38C-2B6C8DC807F4}" type="datetimeFigureOut">
              <a:rPr lang="en-DE" smtClean="0"/>
              <a:t>18.09.22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9AE02A-4C49-7E4F-8890-6C90525A430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80805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9AE02A-4C49-7E4F-8890-6C90525A4308}" type="slidenum">
              <a:rPr lang="en-DE" smtClean="0"/>
              <a:t>8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17544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0A67-9758-D544-A2F0-A5239123C4BC}" type="datetime1">
              <a:rPr lang="de-DE" smtClean="0"/>
              <a:t>18.09.22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DiPP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364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B7CB-8C8D-D84C-8990-74E2DCB7E812}" type="datetime1">
              <a:rPr lang="de-DE" smtClean="0"/>
              <a:t>18.09.22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DiPP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5208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7ACDD-050C-FF44-BB10-DF15A7D4A574}" type="datetime1">
              <a:rPr lang="de-DE" smtClean="0"/>
              <a:t>18.09.22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DiPP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2011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E280-F729-3E41-9FF2-C5778D3BBB0C}" type="datetime1">
              <a:rPr lang="de-DE" smtClean="0"/>
              <a:t>18.09.22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DiPP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5572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14B7-481D-EF42-9D32-C92AFE817197}" type="datetime1">
              <a:rPr lang="de-DE" smtClean="0"/>
              <a:t>18.09.22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DiPP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1944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2463-81EB-7D40-ADD8-A6F81E69E11C}" type="datetime1">
              <a:rPr lang="de-DE" smtClean="0"/>
              <a:t>18.09.22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DiPP 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1455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A4BB-8791-384B-A67F-FE37F4CC5685}" type="datetime1">
              <a:rPr lang="de-DE" smtClean="0"/>
              <a:t>18.09.22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DiPP 2022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213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9B5C-401D-5C49-88FC-70539D1A45D4}" type="datetime1">
              <a:rPr lang="de-DE" smtClean="0"/>
              <a:t>18.09.22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DiPP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470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EF94-1317-294E-A732-397771FA76F3}" type="datetime1">
              <a:rPr lang="de-DE" smtClean="0"/>
              <a:t>18.09.22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DiPP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6337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220D-678D-1D4E-ADA8-07AB06EBC8BE}" type="datetime1">
              <a:rPr lang="de-DE" smtClean="0"/>
              <a:t>18.09.22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DiPP 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8313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37F4-2589-274F-B573-DF920B190AC0}" type="datetime1">
              <a:rPr lang="de-DE" smtClean="0"/>
              <a:t>18.09.22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DiPP 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1809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4150082-4049-1448-B020-C8E526BB6DDD}" type="datetime1">
              <a:rPr lang="de-DE" smtClean="0"/>
              <a:t>18.09.22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DiPP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52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BCC81228-CEA3-402B-B8E5-688F5BFA7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Arc 43">
            <a:extLst>
              <a:ext uri="{FF2B5EF4-FFF2-40B4-BE49-F238E27FC236}">
                <a16:creationId xmlns:a16="http://schemas.microsoft.com/office/drawing/2014/main" id="{BC0916B8-FF7A-4ECB-9FD7-C7668658D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011959" flipH="1">
            <a:off x="548353" y="3147190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1FBF08-0CCE-3147-8FC3-A5C34B1B06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9004" y="447363"/>
            <a:ext cx="4675264" cy="2387600"/>
          </a:xfrm>
        </p:spPr>
        <p:txBody>
          <a:bodyPr anchor="b">
            <a:normAutofit/>
          </a:bodyPr>
          <a:lstStyle/>
          <a:p>
            <a:pPr algn="just"/>
            <a:r>
              <a:rPr lang="en-DE" sz="5100" dirty="0">
                <a:latin typeface="Calibri" panose="020F0502020204030204" pitchFamily="34" charset="0"/>
                <a:cs typeface="Calibri" panose="020F0502020204030204" pitchFamily="34" charset="0"/>
              </a:rPr>
              <a:t>Segmentation of </a:t>
            </a:r>
            <a:r>
              <a:rPr lang="en-DE" sz="5100" dirty="0">
                <a:solidFill>
                  <a:srgbClr val="D55C2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Floorplans</a:t>
            </a:r>
            <a:r>
              <a:rPr lang="en-DE" sz="5100" dirty="0">
                <a:latin typeface="Calibri" panose="020F0502020204030204" pitchFamily="34" charset="0"/>
                <a:cs typeface="Calibri" panose="020F0502020204030204" pitchFamily="34" charset="0"/>
              </a:rPr>
              <a:t> and  </a:t>
            </a:r>
            <a:r>
              <a:rPr lang="en-DE" sz="5100" dirty="0">
                <a:solidFill>
                  <a:srgbClr val="D55C2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Heritage site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3CA2A2-B9D0-8446-9FF7-245C27849A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7483" y="2917245"/>
            <a:ext cx="4675265" cy="730161"/>
          </a:xfrm>
        </p:spPr>
        <p:txBody>
          <a:bodyPr anchor="t">
            <a:normAutofit/>
          </a:bodyPr>
          <a:lstStyle/>
          <a:p>
            <a:r>
              <a:rPr lang="en-DE" dirty="0">
                <a:latin typeface="Calibri" panose="020F0502020204030204" pitchFamily="34" charset="0"/>
                <a:cs typeface="Calibri" panose="020F0502020204030204" pitchFamily="34" charset="0"/>
              </a:rPr>
              <a:t>Approach to an unbalanced dataset</a:t>
            </a:r>
          </a:p>
        </p:txBody>
      </p:sp>
      <p:pic>
        <p:nvPicPr>
          <p:cNvPr id="4" name="Picture 3" descr="Diagram, engineering drawing&#10;&#10;Description automatically generated">
            <a:extLst>
              <a:ext uri="{FF2B5EF4-FFF2-40B4-BE49-F238E27FC236}">
                <a16:creationId xmlns:a16="http://schemas.microsoft.com/office/drawing/2014/main" id="{93628E58-5C29-4984-9F94-843F46C9F6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041" r="-1" b="14192"/>
          <a:stretch/>
        </p:blipFill>
        <p:spPr>
          <a:xfrm>
            <a:off x="6417733" y="654567"/>
            <a:ext cx="5169282" cy="5489252"/>
          </a:xfrm>
          <a:custGeom>
            <a:avLst/>
            <a:gdLst/>
            <a:ahLst/>
            <a:cxnLst/>
            <a:rect l="l" t="t" r="r" b="b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</p:spPr>
      </p:pic>
      <p:sp>
        <p:nvSpPr>
          <p:cNvPr id="46" name="Rectangle 45">
            <a:extLst>
              <a:ext uri="{FF2B5EF4-FFF2-40B4-BE49-F238E27FC236}">
                <a16:creationId xmlns:a16="http://schemas.microsoft.com/office/drawing/2014/main" id="{9DC011D4-C95F-4B2E-9A3C-A46DCDE956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8584" y="447363"/>
            <a:ext cx="734141" cy="734141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016E172-DCB3-8452-1522-BD41BA95CD76}"/>
              </a:ext>
            </a:extLst>
          </p:cNvPr>
          <p:cNvSpPr txBox="1">
            <a:spLocks/>
          </p:cNvSpPr>
          <p:nvPr/>
        </p:nvSpPr>
        <p:spPr>
          <a:xfrm>
            <a:off x="1248297" y="4156775"/>
            <a:ext cx="4114800" cy="15954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DE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Sujith Gunjur Umapathy </a:t>
            </a:r>
          </a:p>
          <a:p>
            <a:pPr algn="l"/>
            <a:r>
              <a:rPr lang="en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sujithgunjur.umapathy@stud.srh-campus-berlin.de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endParaRPr lang="en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DE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DE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Alexander I. Iliev</a:t>
            </a:r>
          </a:p>
          <a:p>
            <a:pPr algn="l"/>
            <a:r>
              <a:rPr lang="en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ailiev@berkeley.edu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56C7DE-05B6-4260-9C4E-D95D7B331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DiPP 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A0B52D-F43F-0AB7-7B5D-FB796E13A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681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44D9A-4DD6-F345-B61A-5117484F9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348" y="310326"/>
            <a:ext cx="1650357" cy="1192213"/>
          </a:xfrm>
        </p:spPr>
        <p:txBody>
          <a:bodyPr/>
          <a:lstStyle/>
          <a:p>
            <a:r>
              <a:rPr lang="en-DE" dirty="0"/>
              <a:t>Results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53E589A-CB88-D3C7-D9AC-CF0504166C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660791"/>
              </p:ext>
            </p:extLst>
          </p:nvPr>
        </p:nvGraphicFramePr>
        <p:xfrm>
          <a:off x="629284" y="1714501"/>
          <a:ext cx="5466716" cy="11922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4685">
                  <a:extLst>
                    <a:ext uri="{9D8B030D-6E8A-4147-A177-3AD203B41FA5}">
                      <a16:colId xmlns:a16="http://schemas.microsoft.com/office/drawing/2014/main" val="3088482457"/>
                    </a:ext>
                  </a:extLst>
                </a:gridCol>
                <a:gridCol w="1982896">
                  <a:extLst>
                    <a:ext uri="{9D8B030D-6E8A-4147-A177-3AD203B41FA5}">
                      <a16:colId xmlns:a16="http://schemas.microsoft.com/office/drawing/2014/main" val="3119272918"/>
                    </a:ext>
                  </a:extLst>
                </a:gridCol>
                <a:gridCol w="1509135">
                  <a:extLst>
                    <a:ext uri="{9D8B030D-6E8A-4147-A177-3AD203B41FA5}">
                      <a16:colId xmlns:a16="http://schemas.microsoft.com/office/drawing/2014/main" val="1200114596"/>
                    </a:ext>
                  </a:extLst>
                </a:gridCol>
              </a:tblGrid>
              <a:tr h="530372">
                <a:tc>
                  <a:txBody>
                    <a:bodyPr/>
                    <a:lstStyle/>
                    <a:p>
                      <a:pPr marL="79375" algn="ctr">
                        <a:lnSpc>
                          <a:spcPct val="107000"/>
                        </a:lnSpc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Train Mean IoU</a:t>
                      </a:r>
                      <a:endParaRPr lang="en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Validation Mean IoU</a:t>
                      </a:r>
                      <a:endParaRPr lang="en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Test Mean IoU</a:t>
                      </a:r>
                      <a:endParaRPr lang="en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4813189"/>
                  </a:ext>
                </a:extLst>
              </a:tr>
              <a:tr h="661841">
                <a:tc>
                  <a:txBody>
                    <a:bodyPr/>
                    <a:lstStyle/>
                    <a:p>
                      <a:pPr marL="79375">
                        <a:lnSpc>
                          <a:spcPct val="107000"/>
                        </a:lnSpc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84% *</a:t>
                      </a:r>
                      <a:endParaRPr lang="en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82% </a:t>
                      </a:r>
                      <a:endParaRPr lang="en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81%</a:t>
                      </a:r>
                      <a:endParaRPr lang="en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009705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3C8EA0A-CB0A-6178-D79B-926A6FDFE914}"/>
              </a:ext>
            </a:extLst>
          </p:cNvPr>
          <p:cNvSpPr txBox="1"/>
          <p:nvPr/>
        </p:nvSpPr>
        <p:spPr>
          <a:xfrm>
            <a:off x="861348" y="6538912"/>
            <a:ext cx="4243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1200" dirty="0"/>
              <a:t>* Weighted 4 class – Rooms, Walls, Doors and Windows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1B56EE1-9FD9-1893-E9B7-8631C72994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430076"/>
              </p:ext>
            </p:extLst>
          </p:nvPr>
        </p:nvGraphicFramePr>
        <p:xfrm>
          <a:off x="629284" y="3429000"/>
          <a:ext cx="6149620" cy="17734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6594">
                  <a:extLst>
                    <a:ext uri="{9D8B030D-6E8A-4147-A177-3AD203B41FA5}">
                      <a16:colId xmlns:a16="http://schemas.microsoft.com/office/drawing/2014/main" val="3933110099"/>
                    </a:ext>
                  </a:extLst>
                </a:gridCol>
                <a:gridCol w="2013995">
                  <a:extLst>
                    <a:ext uri="{9D8B030D-6E8A-4147-A177-3AD203B41FA5}">
                      <a16:colId xmlns:a16="http://schemas.microsoft.com/office/drawing/2014/main" val="4115297544"/>
                    </a:ext>
                  </a:extLst>
                </a:gridCol>
                <a:gridCol w="2149031">
                  <a:extLst>
                    <a:ext uri="{9D8B030D-6E8A-4147-A177-3AD203B41FA5}">
                      <a16:colId xmlns:a16="http://schemas.microsoft.com/office/drawing/2014/main" val="2274808171"/>
                    </a:ext>
                  </a:extLst>
                </a:gridCol>
              </a:tblGrid>
              <a:tr h="283385">
                <a:tc>
                  <a:txBody>
                    <a:bodyPr/>
                    <a:lstStyle/>
                    <a:p>
                      <a:pPr marL="79375" algn="ctr">
                        <a:lnSpc>
                          <a:spcPct val="107000"/>
                        </a:lnSpc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Model</a:t>
                      </a:r>
                      <a:endParaRPr lang="en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Recall</a:t>
                      </a:r>
                      <a:endParaRPr lang="en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Precision</a:t>
                      </a:r>
                      <a:endParaRPr lang="en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631438"/>
                  </a:ext>
                </a:extLst>
              </a:tr>
              <a:tr h="431347">
                <a:tc>
                  <a:txBody>
                    <a:bodyPr/>
                    <a:lstStyle/>
                    <a:p>
                      <a:pPr marL="79375">
                        <a:lnSpc>
                          <a:spcPct val="107000"/>
                        </a:lnSpc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Dataset - Rooms</a:t>
                      </a:r>
                      <a:endParaRPr lang="en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80.9</a:t>
                      </a:r>
                      <a:endParaRPr lang="en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78.5</a:t>
                      </a:r>
                      <a:endParaRPr lang="en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4445676"/>
                  </a:ext>
                </a:extLst>
              </a:tr>
              <a:tr h="627336">
                <a:tc>
                  <a:txBody>
                    <a:bodyPr/>
                    <a:lstStyle/>
                    <a:p>
                      <a:pPr marL="79375">
                        <a:lnSpc>
                          <a:spcPct val="107000"/>
                        </a:lnSpc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CubiCasa 5K (Kalervo, 2019)</a:t>
                      </a:r>
                      <a:endParaRPr lang="en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90.0</a:t>
                      </a:r>
                      <a:endParaRPr lang="en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87.6</a:t>
                      </a:r>
                      <a:endParaRPr lang="en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547478"/>
                  </a:ext>
                </a:extLst>
              </a:tr>
              <a:tr h="431347">
                <a:tc>
                  <a:txBody>
                    <a:bodyPr/>
                    <a:lstStyle/>
                    <a:p>
                      <a:pPr marL="79375"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Ours</a:t>
                      </a:r>
                      <a:endParaRPr lang="en-D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91.3</a:t>
                      </a:r>
                      <a:endParaRPr lang="en-D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</a:t>
                      </a:r>
                      <a:endParaRPr lang="en-D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9655401"/>
                  </a:ext>
                </a:extLst>
              </a:tr>
            </a:tbl>
          </a:graphicData>
        </a:graphic>
      </p:graphicFrame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9C4AC82B-838A-06E3-3359-A69ADE01D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DiPP 2022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5F29716-D645-5B33-0D5A-179ED317F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522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44D9A-4DD6-F345-B61A-5117484F9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219" y="-37465"/>
            <a:ext cx="1650357" cy="1192213"/>
          </a:xfrm>
        </p:spPr>
        <p:txBody>
          <a:bodyPr/>
          <a:lstStyle/>
          <a:p>
            <a:r>
              <a:rPr lang="en-DE" dirty="0"/>
              <a:t>Results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771B6CB-0AC5-F357-5C50-A4D0AD253C73}"/>
              </a:ext>
            </a:extLst>
          </p:cNvPr>
          <p:cNvGrpSpPr/>
          <p:nvPr/>
        </p:nvGrpSpPr>
        <p:grpSpPr>
          <a:xfrm>
            <a:off x="4947572" y="3892430"/>
            <a:ext cx="6789715" cy="2742790"/>
            <a:chOff x="0" y="0"/>
            <a:chExt cx="4384990" cy="173258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DB93163-0326-3AD1-4743-51479A6AFB33}"/>
                </a:ext>
              </a:extLst>
            </p:cNvPr>
            <p:cNvSpPr/>
            <p:nvPr/>
          </p:nvSpPr>
          <p:spPr>
            <a:xfrm>
              <a:off x="4334317" y="1508123"/>
              <a:ext cx="50673" cy="224466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DE" sz="12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D703FDB5-CBE1-65F8-33B8-A64F4859252D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4762" y="4763"/>
              <a:ext cx="4319139" cy="1623060"/>
            </a:xfrm>
            <a:prstGeom prst="rect">
              <a:avLst/>
            </a:prstGeom>
            <a:ln>
              <a:solidFill>
                <a:schemeClr val="bg2"/>
              </a:solidFill>
            </a:ln>
          </p:spPr>
        </p:pic>
        <p:sp>
          <p:nvSpPr>
            <p:cNvPr id="9" name="Shape 1935">
              <a:extLst>
                <a:ext uri="{FF2B5EF4-FFF2-40B4-BE49-F238E27FC236}">
                  <a16:creationId xmlns:a16="http://schemas.microsoft.com/office/drawing/2014/main" id="{9FD26BA0-C5BD-AF76-7368-F779680A8C63}"/>
                </a:ext>
              </a:extLst>
            </p:cNvPr>
            <p:cNvSpPr/>
            <p:nvPr/>
          </p:nvSpPr>
          <p:spPr>
            <a:xfrm>
              <a:off x="0" y="0"/>
              <a:ext cx="4328665" cy="1632586"/>
            </a:xfrm>
            <a:custGeom>
              <a:avLst/>
              <a:gdLst/>
              <a:ahLst/>
              <a:cxnLst/>
              <a:rect l="0" t="0" r="0" b="0"/>
              <a:pathLst>
                <a:path w="4328665" h="1632586">
                  <a:moveTo>
                    <a:pt x="0" y="0"/>
                  </a:moveTo>
                  <a:lnTo>
                    <a:pt x="4328665" y="0"/>
                  </a:lnTo>
                  <a:lnTo>
                    <a:pt x="4328665" y="1632586"/>
                  </a:lnTo>
                  <a:lnTo>
                    <a:pt x="0" y="1632586"/>
                  </a:lnTo>
                  <a:close/>
                </a:path>
              </a:pathLst>
            </a:custGeom>
            <a:ln w="9525" cap="flat">
              <a:solidFill>
                <a:schemeClr val="bg2"/>
              </a:solidFill>
              <a:round/>
            </a:ln>
          </p:spPr>
          <p:style>
            <a:lnRef idx="1">
              <a:srgbClr val="16171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35B5E59-82EC-307C-1CE3-9955D9DFE5D8}"/>
              </a:ext>
            </a:extLst>
          </p:cNvPr>
          <p:cNvGrpSpPr/>
          <p:nvPr/>
        </p:nvGrpSpPr>
        <p:grpSpPr>
          <a:xfrm>
            <a:off x="845219" y="1307951"/>
            <a:ext cx="6711252" cy="2584479"/>
            <a:chOff x="0" y="0"/>
            <a:chExt cx="4384990" cy="174553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25B93E4-8EC9-7B01-05EE-D012896879FE}"/>
                </a:ext>
              </a:extLst>
            </p:cNvPr>
            <p:cNvSpPr/>
            <p:nvPr/>
          </p:nvSpPr>
          <p:spPr>
            <a:xfrm>
              <a:off x="4334317" y="1521063"/>
              <a:ext cx="50673" cy="224467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DE" sz="12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900D5C14-8388-8983-DDA7-CAEF217A58DF}"/>
                </a:ext>
              </a:extLst>
            </p:cNvPr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4762" y="4763"/>
              <a:ext cx="4319771" cy="1641475"/>
            </a:xfrm>
            <a:prstGeom prst="rect">
              <a:avLst/>
            </a:prstGeom>
            <a:ln>
              <a:solidFill>
                <a:schemeClr val="bg2"/>
              </a:solidFill>
            </a:ln>
          </p:spPr>
        </p:pic>
        <p:sp>
          <p:nvSpPr>
            <p:cNvPr id="13" name="Shape 1932">
              <a:extLst>
                <a:ext uri="{FF2B5EF4-FFF2-40B4-BE49-F238E27FC236}">
                  <a16:creationId xmlns:a16="http://schemas.microsoft.com/office/drawing/2014/main" id="{32755FC8-34E2-F573-AC4E-4616D444C8D3}"/>
                </a:ext>
              </a:extLst>
            </p:cNvPr>
            <p:cNvSpPr/>
            <p:nvPr/>
          </p:nvSpPr>
          <p:spPr>
            <a:xfrm>
              <a:off x="0" y="0"/>
              <a:ext cx="4329296" cy="1651001"/>
            </a:xfrm>
            <a:custGeom>
              <a:avLst/>
              <a:gdLst/>
              <a:ahLst/>
              <a:cxnLst/>
              <a:rect l="0" t="0" r="0" b="0"/>
              <a:pathLst>
                <a:path w="4329296" h="1651001">
                  <a:moveTo>
                    <a:pt x="0" y="0"/>
                  </a:moveTo>
                  <a:lnTo>
                    <a:pt x="4329296" y="0"/>
                  </a:lnTo>
                  <a:lnTo>
                    <a:pt x="4329296" y="1651001"/>
                  </a:lnTo>
                  <a:lnTo>
                    <a:pt x="0" y="1651001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174DA50D-0699-4F95-3E89-17C444072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DiPP 2022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8BDF28FF-337C-73C7-30F4-67A013331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09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44D9A-4DD6-F345-B61A-5117484F9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219" y="-37465"/>
            <a:ext cx="1650357" cy="1192213"/>
          </a:xfrm>
        </p:spPr>
        <p:txBody>
          <a:bodyPr/>
          <a:lstStyle/>
          <a:p>
            <a:r>
              <a:rPr lang="en-DE" dirty="0"/>
              <a:t>Results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C6C6113-36B3-9063-39D1-6896509E6C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06" b="89623" l="7267" r="94477">
                        <a14:foregroundMark x1="9302" y1="56604" x2="36337" y2="42925"/>
                        <a14:foregroundMark x1="61483" y1="48113" x2="70640" y2="48585"/>
                        <a14:foregroundMark x1="70640" y1="48585" x2="84012" y2="42925"/>
                        <a14:foregroundMark x1="84012" y1="42925" x2="78198" y2="18396"/>
                        <a14:foregroundMark x1="78198" y1="18396" x2="75436" y2="16509"/>
                        <a14:foregroundMark x1="62209" y1="37736" x2="86337" y2="54717"/>
                        <a14:foregroundMark x1="86337" y1="54717" x2="80233" y2="70755"/>
                        <a14:foregroundMark x1="80233" y1="70755" x2="72384" y2="73585"/>
                        <a14:foregroundMark x1="89099" y1="44811" x2="94331" y2="33019"/>
                        <a14:foregroundMark x1="94331" y1="33019" x2="94622" y2="33962"/>
                        <a14:foregroundMark x1="40407" y1="75472" x2="18605" y2="65094"/>
                        <a14:foregroundMark x1="18605" y1="65094" x2="13808" y2="37264"/>
                        <a14:foregroundMark x1="13808" y1="37264" x2="13953" y2="25000"/>
                        <a14:foregroundMark x1="6105" y1="18396" x2="7267" y2="57547"/>
                        <a14:foregroundMark x1="7267" y1="57547" x2="9012" y2="73113"/>
                      </a14:backgroundRemoval>
                    </a14:imgEffect>
                    <a14:imgEffect>
                      <a14:sharpenSoften amount="25000"/>
                    </a14:imgEffect>
                    <a14:imgEffect>
                      <a14:colorTemperature colorTemp="72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rcRect/>
          <a:stretch/>
        </p:blipFill>
        <p:spPr>
          <a:xfrm>
            <a:off x="627667" y="995979"/>
            <a:ext cx="8540341" cy="263161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028059D-0D33-9984-867B-A214DF50B7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13" b="89700" l="4853" r="97206">
                        <a14:foregroundMark x1="4853" y1="14163" x2="22059" y2="18455"/>
                        <a14:foregroundMark x1="22059" y1="18455" x2="28824" y2="26180"/>
                        <a14:foregroundMark x1="37941" y1="21459" x2="24412" y2="33906"/>
                        <a14:foregroundMark x1="24412" y1="33906" x2="15294" y2="53219"/>
                        <a14:foregroundMark x1="81029" y1="34764" x2="71471" y2="36910"/>
                        <a14:foregroundMark x1="71471" y1="36910" x2="69412" y2="39485"/>
                        <a14:foregroundMark x1="95000" y1="76824" x2="91618" y2="60086"/>
                        <a14:foregroundMark x1="91618" y1="60086" x2="79118" y2="41631"/>
                        <a14:foregroundMark x1="79118" y1="41631" x2="62794" y2="35622"/>
                        <a14:foregroundMark x1="62794" y1="35622" x2="62353" y2="37339"/>
                        <a14:foregroundMark x1="96471" y1="24893" x2="97206" y2="61803"/>
                      </a14:backgroundRemoval>
                    </a14:imgEffect>
                    <a14:imgEffect>
                      <a14:sharpenSoften amount="25000"/>
                    </a14:imgEffect>
                    <a14:imgEffect>
                      <a14:colorTemperature colorTemp="88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rcRect/>
          <a:stretch/>
        </p:blipFill>
        <p:spPr>
          <a:xfrm>
            <a:off x="3252486" y="3627596"/>
            <a:ext cx="8140257" cy="278923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2977F82-637D-8EFE-61AC-A5DB6AB3EEF1}"/>
              </a:ext>
            </a:extLst>
          </p:cNvPr>
          <p:cNvSpPr txBox="1"/>
          <p:nvPr/>
        </p:nvSpPr>
        <p:spPr>
          <a:xfrm>
            <a:off x="2361236" y="811313"/>
            <a:ext cx="418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1400" dirty="0"/>
              <a:t>GT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93C32AA-708D-CDE0-EC73-89405809391F}"/>
              </a:ext>
            </a:extLst>
          </p:cNvPr>
          <p:cNvSpPr txBox="1"/>
          <p:nvPr/>
        </p:nvSpPr>
        <p:spPr>
          <a:xfrm>
            <a:off x="6793462" y="832676"/>
            <a:ext cx="10583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1400" dirty="0"/>
              <a:t>Prediction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B2B1C7C-19CB-287A-1040-95BBAAAD0064}"/>
              </a:ext>
            </a:extLst>
          </p:cNvPr>
          <p:cNvSpPr txBox="1"/>
          <p:nvPr/>
        </p:nvSpPr>
        <p:spPr>
          <a:xfrm>
            <a:off x="4864121" y="3504485"/>
            <a:ext cx="418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1400" dirty="0"/>
              <a:t>GT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920C9C-3B10-E62D-DFBE-A6B89EFA1AA4}"/>
              </a:ext>
            </a:extLst>
          </p:cNvPr>
          <p:cNvSpPr txBox="1"/>
          <p:nvPr/>
        </p:nvSpPr>
        <p:spPr>
          <a:xfrm>
            <a:off x="8769782" y="3504485"/>
            <a:ext cx="10583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1400" dirty="0"/>
              <a:t>Prediction</a:t>
            </a:r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030B0DA2-D533-4FB5-7590-FE8664F7E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DiPP 2022</a:t>
            </a:r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D381AE69-3C70-B934-7F67-8E296699B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37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44D9A-4DD6-F345-B61A-5117484F9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219" y="-37465"/>
            <a:ext cx="2178773" cy="1192213"/>
          </a:xfrm>
        </p:spPr>
        <p:txBody>
          <a:bodyPr/>
          <a:lstStyle/>
          <a:p>
            <a:r>
              <a:rPr lang="en-DE" dirty="0"/>
              <a:t>Summary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963C80-4B11-B3F7-9CA6-4B36BCD9FC61}"/>
              </a:ext>
            </a:extLst>
          </p:cNvPr>
          <p:cNvSpPr txBox="1"/>
          <p:nvPr/>
        </p:nvSpPr>
        <p:spPr>
          <a:xfrm>
            <a:off x="1072587" y="1154748"/>
            <a:ext cx="10046825" cy="3913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DE" sz="2400" dirty="0">
                <a:latin typeface="Calibri" panose="020F0502020204030204" pitchFamily="34" charset="0"/>
                <a:cs typeface="Calibri" panose="020F0502020204030204" pitchFamily="34" charset="0"/>
              </a:rPr>
              <a:t>Unbalanced dataset can have adverserial affect during training causing a model drift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DE" sz="2400" dirty="0">
                <a:latin typeface="Calibri" panose="020F0502020204030204" pitchFamily="34" charset="0"/>
                <a:cs typeface="Calibri" panose="020F0502020204030204" pitchFamily="34" charset="0"/>
              </a:rPr>
              <a:t>Balancing class labels can be done by either reducing the dataset size or by combining loss functions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DE" sz="2400" dirty="0">
                <a:latin typeface="Calibri" panose="020F0502020204030204" pitchFamily="34" charset="0"/>
                <a:cs typeface="Calibri" panose="020F0502020204030204" pitchFamily="34" charset="0"/>
              </a:rPr>
              <a:t>Loss functions can consider the imbalance factor and penalise accordingly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DE" sz="2400" dirty="0">
                <a:latin typeface="Calibri" panose="020F0502020204030204" pitchFamily="34" charset="0"/>
                <a:cs typeface="Calibri" panose="020F0502020204030204" pitchFamily="34" charset="0"/>
              </a:rPr>
              <a:t>Jaccard Loss + Focal loss was proved to be effective in minimising the dataset imbalance issue on CubiCasa 5K dataset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1834149-01D0-10F8-00E0-D202A9D92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DiPP 2022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264F031-2939-08A7-7EB6-6D11D64F0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98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A7BA06D-B3FF-4E91-8639-B4569AE3A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2B30C86D-5A07-48BC-9C9D-6F9A2DB1E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1D7EC86-7CB9-431D-8AC3-8AAF0440B1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D4B9777F-B610-419B-9193-80306388F3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!!Arc">
            <a:extLst>
              <a:ext uri="{FF2B5EF4-FFF2-40B4-BE49-F238E27FC236}">
                <a16:creationId xmlns:a16="http://schemas.microsoft.com/office/drawing/2014/main" id="{311F016A-A753-449B-9EA6-322199B71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27715">
            <a:off x="1108520" y="775849"/>
            <a:ext cx="2987899" cy="2987899"/>
          </a:xfrm>
          <a:prstGeom prst="arc">
            <a:avLst>
              <a:gd name="adj1" fmla="val 16200000"/>
              <a:gd name="adj2" fmla="val 2287352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344D9A-4DD6-F345-B61A-5117484F9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742" y="1124988"/>
            <a:ext cx="4425962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Thank You</a:t>
            </a:r>
          </a:p>
        </p:txBody>
      </p:sp>
      <p:pic>
        <p:nvPicPr>
          <p:cNvPr id="4" name="Picture 3" descr="Bright modern kitchen">
            <a:extLst>
              <a:ext uri="{FF2B5EF4-FFF2-40B4-BE49-F238E27FC236}">
                <a16:creationId xmlns:a16="http://schemas.microsoft.com/office/drawing/2014/main" id="{040C4008-E29A-4252-CC8B-17DDF250FC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528" r="10612" b="-2"/>
          <a:stretch/>
        </p:blipFill>
        <p:spPr>
          <a:xfrm>
            <a:off x="5733768" y="-1"/>
            <a:ext cx="6458232" cy="6858001"/>
          </a:xfrm>
          <a:custGeom>
            <a:avLst/>
            <a:gdLst/>
            <a:ahLst/>
            <a:cxnLst/>
            <a:rect l="l" t="t" r="r" b="b"/>
            <a:pathLst>
              <a:path w="6458232" h="6858001">
                <a:moveTo>
                  <a:pt x="2209000" y="0"/>
                </a:moveTo>
                <a:lnTo>
                  <a:pt x="6458232" y="0"/>
                </a:lnTo>
                <a:lnTo>
                  <a:pt x="6458232" y="6858001"/>
                </a:lnTo>
                <a:lnTo>
                  <a:pt x="651045" y="6858001"/>
                </a:lnTo>
                <a:lnTo>
                  <a:pt x="635146" y="6830200"/>
                </a:lnTo>
                <a:cubicBezTo>
                  <a:pt x="230085" y="6080469"/>
                  <a:pt x="0" y="5221296"/>
                  <a:pt x="0" y="4308089"/>
                </a:cubicBezTo>
                <a:cubicBezTo>
                  <a:pt x="0" y="2572997"/>
                  <a:pt x="830606" y="1032965"/>
                  <a:pt x="2113832" y="68046"/>
                </a:cubicBezTo>
                <a:close/>
              </a:path>
            </a:pathLst>
          </a:custGeom>
        </p:spPr>
      </p:pic>
      <p:sp>
        <p:nvSpPr>
          <p:cNvPr id="18" name="!!Rectangle">
            <a:extLst>
              <a:ext uri="{FF2B5EF4-FFF2-40B4-BE49-F238E27FC236}">
                <a16:creationId xmlns:a16="http://schemas.microsoft.com/office/drawing/2014/main" id="{95106A28-883A-4993-BF9E-C403B81A8D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94269" y="4274457"/>
            <a:ext cx="825256" cy="825256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!!Oval">
            <a:extLst>
              <a:ext uri="{FF2B5EF4-FFF2-40B4-BE49-F238E27FC236}">
                <a16:creationId xmlns:a16="http://schemas.microsoft.com/office/drawing/2014/main" id="{F5AE4E4F-9F4C-43ED-8299-9BD63B74E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742" y="5649686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4440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F7BA4-B138-424D-8425-E396AA064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Semantic Segmentation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7E8F93-AD58-114D-9C91-09F467922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81559"/>
            <a:ext cx="5956139" cy="4203808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DE" dirty="0">
                <a:latin typeface="Calibri" panose="020F0502020204030204" pitchFamily="34" charset="0"/>
                <a:cs typeface="Calibri" panose="020F0502020204030204" pitchFamily="34" charset="0"/>
              </a:rPr>
              <a:t>Semantic Segmentation is basically the task of classifying each pixel of an image into a particular class.</a:t>
            </a:r>
          </a:p>
          <a:p>
            <a:pPr algn="just">
              <a:lnSpc>
                <a:spcPct val="150000"/>
              </a:lnSpc>
            </a:pPr>
            <a:r>
              <a:rPr lang="en-DE" dirty="0">
                <a:latin typeface="Calibri" panose="020F0502020204030204" pitchFamily="34" charset="0"/>
                <a:cs typeface="Calibri" panose="020F0502020204030204" pitchFamily="34" charset="0"/>
              </a:rPr>
              <a:t>A class can be anything, that we are interested in within an image.</a:t>
            </a:r>
          </a:p>
          <a:p>
            <a:pPr lvl="1" algn="just">
              <a:lnSpc>
                <a:spcPct val="150000"/>
              </a:lnSpc>
            </a:pPr>
            <a:r>
              <a:rPr lang="en-DE" dirty="0">
                <a:latin typeface="Calibri" panose="020F0502020204030204" pitchFamily="34" charset="0"/>
                <a:cs typeface="Calibri" panose="020F0502020204030204" pitchFamily="34" charset="0"/>
              </a:rPr>
              <a:t>Eg: Walls, Rooms, Doors, Window</a:t>
            </a:r>
          </a:p>
          <a:p>
            <a:pPr algn="just">
              <a:lnSpc>
                <a:spcPct val="150000"/>
              </a:lnSpc>
            </a:pPr>
            <a:r>
              <a:rPr lang="en-DE" dirty="0">
                <a:latin typeface="Calibri" panose="020F0502020204030204" pitchFamily="34" charset="0"/>
                <a:cs typeface="Calibri" panose="020F0502020204030204" pitchFamily="34" charset="0"/>
              </a:rPr>
              <a:t>Does not differentiate pixels of different instances, if it belongs to the same class</a:t>
            </a:r>
          </a:p>
          <a:p>
            <a:pPr lvl="1" algn="just">
              <a:lnSpc>
                <a:spcPct val="150000"/>
              </a:lnSpc>
            </a:pPr>
            <a:r>
              <a:rPr lang="en-DE" dirty="0">
                <a:latin typeface="Calibri" panose="020F0502020204030204" pitchFamily="34" charset="0"/>
                <a:cs typeface="Calibri" panose="020F0502020204030204" pitchFamily="34" charset="0"/>
              </a:rPr>
              <a:t>Eg: Wall Type A, Wall Type B -&gt; Wall class</a:t>
            </a:r>
          </a:p>
          <a:p>
            <a:pPr marL="457200" lvl="1" indent="0">
              <a:buNone/>
            </a:pPr>
            <a:endParaRPr lang="en-DE" dirty="0"/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51079895-45CB-F642-81DA-2B50B6EB6F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53" t="3816" r="9532" b="3105"/>
          <a:stretch/>
        </p:blipFill>
        <p:spPr>
          <a:xfrm>
            <a:off x="7433388" y="885459"/>
            <a:ext cx="3281362" cy="2543541"/>
          </a:xfrm>
          <a:prstGeom prst="rect">
            <a:avLst/>
          </a:prstGeom>
        </p:spPr>
      </p:pic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622A969B-E534-5846-8EDC-6394F5F786A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53" t="3816" r="9532" b="3105"/>
          <a:stretch/>
        </p:blipFill>
        <p:spPr>
          <a:xfrm>
            <a:off x="7433388" y="3583463"/>
            <a:ext cx="3281362" cy="2543541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2BDB0AA-ED44-1345-B084-C03B73374683}"/>
              </a:ext>
            </a:extLst>
          </p:cNvPr>
          <p:cNvCxnSpPr>
            <a:cxnSpLocks/>
          </p:cNvCxnSpPr>
          <p:nvPr/>
        </p:nvCxnSpPr>
        <p:spPr>
          <a:xfrm>
            <a:off x="9074069" y="3405850"/>
            <a:ext cx="0" cy="2748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A1606AE-E083-9C4D-A08E-8C1C32DA8A7F}"/>
              </a:ext>
            </a:extLst>
          </p:cNvPr>
          <p:cNvSpPr txBox="1"/>
          <p:nvPr/>
        </p:nvSpPr>
        <p:spPr>
          <a:xfrm>
            <a:off x="9086113" y="3372972"/>
            <a:ext cx="1948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1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After wall Segmentation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7ED666E-28FA-294E-8909-D4135A347269}"/>
              </a:ext>
            </a:extLst>
          </p:cNvPr>
          <p:cNvCxnSpPr/>
          <p:nvPr/>
        </p:nvCxnSpPr>
        <p:spPr>
          <a:xfrm>
            <a:off x="7569843" y="3727049"/>
            <a:ext cx="300941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B7A5FC2-DA50-ED47-8D0D-959950651C1C}"/>
              </a:ext>
            </a:extLst>
          </p:cNvPr>
          <p:cNvCxnSpPr/>
          <p:nvPr/>
        </p:nvCxnSpPr>
        <p:spPr>
          <a:xfrm>
            <a:off x="7581404" y="5997615"/>
            <a:ext cx="300941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4557134-E203-5C48-99F5-81F717FE539F}"/>
              </a:ext>
            </a:extLst>
          </p:cNvPr>
          <p:cNvCxnSpPr>
            <a:cxnSpLocks/>
          </p:cNvCxnSpPr>
          <p:nvPr/>
        </p:nvCxnSpPr>
        <p:spPr>
          <a:xfrm flipH="1">
            <a:off x="7558268" y="3703899"/>
            <a:ext cx="11561" cy="15047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2045883-CB1F-2B48-8CCB-7AA8AB20C403}"/>
              </a:ext>
            </a:extLst>
          </p:cNvPr>
          <p:cNvCxnSpPr/>
          <p:nvPr/>
        </p:nvCxnSpPr>
        <p:spPr>
          <a:xfrm>
            <a:off x="10579261" y="3703899"/>
            <a:ext cx="0" cy="87967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157FC14-B9B0-C04F-8642-1BA3552CF9FC}"/>
              </a:ext>
            </a:extLst>
          </p:cNvPr>
          <p:cNvCxnSpPr>
            <a:cxnSpLocks/>
          </p:cNvCxnSpPr>
          <p:nvPr/>
        </p:nvCxnSpPr>
        <p:spPr>
          <a:xfrm flipH="1">
            <a:off x="10581177" y="5208608"/>
            <a:ext cx="9645" cy="80058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D00C6B5-7842-574A-A400-755261D40480}"/>
              </a:ext>
            </a:extLst>
          </p:cNvPr>
          <p:cNvCxnSpPr>
            <a:cxnSpLocks/>
          </p:cNvCxnSpPr>
          <p:nvPr/>
        </p:nvCxnSpPr>
        <p:spPr>
          <a:xfrm>
            <a:off x="7569829" y="4143737"/>
            <a:ext cx="11575" cy="146516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2C81F9A-50F4-F045-9B5E-1AEF7EA275EC}"/>
              </a:ext>
            </a:extLst>
          </p:cNvPr>
          <p:cNvCxnSpPr/>
          <p:nvPr/>
        </p:nvCxnSpPr>
        <p:spPr>
          <a:xfrm>
            <a:off x="7569829" y="5891514"/>
            <a:ext cx="11575" cy="11767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B47DFA5-80DE-9243-8A3B-8630788C4C23}"/>
              </a:ext>
            </a:extLst>
          </p:cNvPr>
          <p:cNvCxnSpPr>
            <a:cxnSpLocks/>
          </p:cNvCxnSpPr>
          <p:nvPr/>
        </p:nvCxnSpPr>
        <p:spPr>
          <a:xfrm flipV="1">
            <a:off x="10579261" y="4856544"/>
            <a:ext cx="0" cy="9742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F1B8CEF-A2B1-B249-AA45-18B0385BB158}"/>
              </a:ext>
            </a:extLst>
          </p:cNvPr>
          <p:cNvCxnSpPr/>
          <p:nvPr/>
        </p:nvCxnSpPr>
        <p:spPr>
          <a:xfrm>
            <a:off x="8843059" y="3727049"/>
            <a:ext cx="0" cy="70605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0AF7198-F64C-6D44-8FD6-24E3D2B3D6FB}"/>
              </a:ext>
            </a:extLst>
          </p:cNvPr>
          <p:cNvCxnSpPr>
            <a:cxnSpLocks/>
          </p:cNvCxnSpPr>
          <p:nvPr/>
        </p:nvCxnSpPr>
        <p:spPr>
          <a:xfrm>
            <a:off x="9225023" y="4039565"/>
            <a:ext cx="83517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8CE5431-F52A-FB4F-92AE-901F2A22D14D}"/>
              </a:ext>
            </a:extLst>
          </p:cNvPr>
          <p:cNvCxnSpPr/>
          <p:nvPr/>
        </p:nvCxnSpPr>
        <p:spPr>
          <a:xfrm>
            <a:off x="9317620" y="4328932"/>
            <a:ext cx="126164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253ACA5-3B01-1A4A-B0BC-37DD7445DC54}"/>
              </a:ext>
            </a:extLst>
          </p:cNvPr>
          <p:cNvCxnSpPr>
            <a:cxnSpLocks/>
          </p:cNvCxnSpPr>
          <p:nvPr/>
        </p:nvCxnSpPr>
        <p:spPr>
          <a:xfrm>
            <a:off x="9317620" y="4583575"/>
            <a:ext cx="0" cy="92597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DEFA6168-D310-B041-8375-E9F054CB42D8}"/>
              </a:ext>
            </a:extLst>
          </p:cNvPr>
          <p:cNvCxnSpPr/>
          <p:nvPr/>
        </p:nvCxnSpPr>
        <p:spPr>
          <a:xfrm>
            <a:off x="9619458" y="5544274"/>
            <a:ext cx="63571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86A0B1E-3D11-3D41-A84D-A5D4391B0472}"/>
              </a:ext>
            </a:extLst>
          </p:cNvPr>
          <p:cNvCxnSpPr/>
          <p:nvPr/>
        </p:nvCxnSpPr>
        <p:spPr>
          <a:xfrm>
            <a:off x="9619458" y="5555849"/>
            <a:ext cx="0" cy="40607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1B0DE30F-D270-5846-830C-D60E041F671E}"/>
              </a:ext>
            </a:extLst>
          </p:cNvPr>
          <p:cNvCxnSpPr>
            <a:cxnSpLocks/>
          </p:cNvCxnSpPr>
          <p:nvPr/>
        </p:nvCxnSpPr>
        <p:spPr>
          <a:xfrm>
            <a:off x="7569829" y="4687747"/>
            <a:ext cx="149266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F534976C-CDFA-2449-83D7-50AAB289CD9B}"/>
              </a:ext>
            </a:extLst>
          </p:cNvPr>
          <p:cNvCxnSpPr>
            <a:cxnSpLocks/>
          </p:cNvCxnSpPr>
          <p:nvPr/>
        </p:nvCxnSpPr>
        <p:spPr>
          <a:xfrm>
            <a:off x="7600446" y="5129516"/>
            <a:ext cx="146204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E922E000-F177-3244-A650-E3FD8CEDCA9F}"/>
              </a:ext>
            </a:extLst>
          </p:cNvPr>
          <p:cNvCxnSpPr>
            <a:cxnSpLocks/>
          </p:cNvCxnSpPr>
          <p:nvPr/>
        </p:nvCxnSpPr>
        <p:spPr>
          <a:xfrm>
            <a:off x="9029445" y="4676173"/>
            <a:ext cx="9431" cy="20014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084E0135-0CF5-3B45-8AC5-27A5786C5066}"/>
              </a:ext>
            </a:extLst>
          </p:cNvPr>
          <p:cNvCxnSpPr/>
          <p:nvPr/>
        </p:nvCxnSpPr>
        <p:spPr>
          <a:xfrm>
            <a:off x="8229600" y="4676173"/>
            <a:ext cx="0" cy="45334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3740A083-1F91-5543-9158-9CA67C520E13}"/>
              </a:ext>
            </a:extLst>
          </p:cNvPr>
          <p:cNvCxnSpPr/>
          <p:nvPr/>
        </p:nvCxnSpPr>
        <p:spPr>
          <a:xfrm>
            <a:off x="7576828" y="4899468"/>
            <a:ext cx="65277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1BF131-5013-39EC-6E67-12F41BB19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DiPP 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AF4177-5D0E-584E-CE6D-9F33ED052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168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17AEE-697C-3C44-A56B-E04E5620B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44" y="174400"/>
            <a:ext cx="10515600" cy="1325563"/>
          </a:xfrm>
        </p:spPr>
        <p:txBody>
          <a:bodyPr/>
          <a:lstStyle/>
          <a:p>
            <a:r>
              <a:rPr lang="en-DE" dirty="0"/>
              <a:t>Segmenting the Floor Plan</a:t>
            </a:r>
            <a:endParaRPr lang="en-DE" sz="2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1FD4E-C192-814A-9545-97B939F84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45" y="1499963"/>
            <a:ext cx="7773956" cy="149712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DE" sz="2000" b="1" dirty="0">
                <a:latin typeface="Calibri" panose="020F0502020204030204" pitchFamily="34" charset="0"/>
                <a:cs typeface="Calibri" panose="020F0502020204030204" pitchFamily="34" charset="0"/>
              </a:rPr>
              <a:t>Helps in identifying where the important elements are present in a floorplan </a:t>
            </a:r>
            <a:r>
              <a:rPr lang="en-DE" sz="2000" i="1" dirty="0">
                <a:latin typeface="Calibri" panose="020F0502020204030204" pitchFamily="34" charset="0"/>
                <a:cs typeface="Calibri" panose="020F0502020204030204" pitchFamily="34" charset="0"/>
              </a:rPr>
              <a:t>(i.e. Walls, Doors,Windows, Text elements like measurements &amp; description)</a:t>
            </a:r>
            <a:endParaRPr lang="en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DE" dirty="0"/>
          </a:p>
        </p:txBody>
      </p:sp>
      <p:pic>
        <p:nvPicPr>
          <p:cNvPr id="5" name="Picture 4" descr="Logo, icon, company name&#10;&#10;Description automatically generated">
            <a:extLst>
              <a:ext uri="{FF2B5EF4-FFF2-40B4-BE49-F238E27FC236}">
                <a16:creationId xmlns:a16="http://schemas.microsoft.com/office/drawing/2014/main" id="{D6AFD6D8-69B5-5747-BE9C-AAEC4A2F47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3662" y="3120535"/>
            <a:ext cx="2895599" cy="13626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D9F6ECC-0F85-624D-AA1F-6B7989E90AB0}"/>
              </a:ext>
            </a:extLst>
          </p:cNvPr>
          <p:cNvCxnSpPr>
            <a:cxnSpLocks/>
            <a:stCxn id="5" idx="0"/>
            <a:endCxn id="5" idx="2"/>
          </p:cNvCxnSpPr>
          <p:nvPr/>
        </p:nvCxnSpPr>
        <p:spPr>
          <a:xfrm>
            <a:off x="10221462" y="3120535"/>
            <a:ext cx="0" cy="1362635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12106C3-FDDA-3042-B53A-27790E3572D3}"/>
              </a:ext>
            </a:extLst>
          </p:cNvPr>
          <p:cNvSpPr txBox="1"/>
          <p:nvPr/>
        </p:nvSpPr>
        <p:spPr>
          <a:xfrm>
            <a:off x="8920906" y="4595566"/>
            <a:ext cx="28440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1200" dirty="0"/>
              <a:t>[Fig: Raster image vs Vector Image]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DDC58B1-D4C9-C544-A1A9-679417A31218}"/>
              </a:ext>
            </a:extLst>
          </p:cNvPr>
          <p:cNvSpPr txBox="1"/>
          <p:nvPr/>
        </p:nvSpPr>
        <p:spPr>
          <a:xfrm>
            <a:off x="836644" y="3118239"/>
            <a:ext cx="75876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DE" sz="2000" dirty="0">
                <a:latin typeface="Calibri" panose="020F0502020204030204" pitchFamily="34" charset="0"/>
                <a:cs typeface="Calibri" panose="020F0502020204030204" pitchFamily="34" charset="0"/>
              </a:rPr>
              <a:t>Primarily helps us in the process of </a:t>
            </a:r>
            <a:r>
              <a:rPr lang="en-DE" sz="2000" b="1" dirty="0">
                <a:latin typeface="Calibri" panose="020F0502020204030204" pitchFamily="34" charset="0"/>
                <a:cs typeface="Calibri" panose="020F0502020204030204" pitchFamily="34" charset="0"/>
              </a:rPr>
              <a:t>digitizing the floorplan </a:t>
            </a:r>
            <a:r>
              <a:rPr lang="en-DE" sz="2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DE" sz="2000" i="1" dirty="0">
                <a:latin typeface="Calibri" panose="020F0502020204030204" pitchFamily="34" charset="0"/>
                <a:cs typeface="Calibri" panose="020F0502020204030204" pitchFamily="34" charset="0"/>
              </a:rPr>
              <a:t>vector image</a:t>
            </a:r>
            <a:r>
              <a:rPr lang="en-DE" sz="2000" dirty="0">
                <a:latin typeface="Calibri" panose="020F0502020204030204" pitchFamily="34" charset="0"/>
                <a:cs typeface="Calibri" panose="020F0502020204030204" pitchFamily="34" charset="0"/>
              </a:rPr>
              <a:t>), which gives a </a:t>
            </a:r>
            <a:r>
              <a:rPr lang="en-DE" sz="2000" b="1" dirty="0">
                <a:latin typeface="Calibri" panose="020F0502020204030204" pitchFamily="34" charset="0"/>
                <a:cs typeface="Calibri" panose="020F0502020204030204" pitchFamily="34" charset="0"/>
              </a:rPr>
              <a:t>high degree of freedom and operational flexibility</a:t>
            </a:r>
          </a:p>
          <a:p>
            <a:endParaRPr lang="en-D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CF9C1C-0489-64A9-6ABB-F4BF68E85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DiPP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427D6-6F10-78B9-1234-2445AA060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865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31FB9-F31D-BD41-BE13-1AC247A68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/>
          <a:p>
            <a:r>
              <a:rPr lang="en-DE" dirty="0"/>
              <a:t>Benefits of Segmenting the Floorplan</a:t>
            </a:r>
            <a:endParaRPr lang="en-DE" sz="2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6223C-F4E7-B549-AD7C-EF879FB5F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1795"/>
            <a:ext cx="10804451" cy="385974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DE" dirty="0">
                <a:latin typeface="Calibri" panose="020F0502020204030204" pitchFamily="34" charset="0"/>
                <a:cs typeface="Calibri" panose="020F0502020204030204" pitchFamily="34" charset="0"/>
              </a:rPr>
              <a:t>Helps in converting floorplans to digital assets</a:t>
            </a:r>
          </a:p>
          <a:p>
            <a:pPr algn="just">
              <a:lnSpc>
                <a:spcPct val="150000"/>
              </a:lnSpc>
            </a:pPr>
            <a:r>
              <a:rPr lang="en-DE" dirty="0">
                <a:latin typeface="Calibri" panose="020F0502020204030204" pitchFamily="34" charset="0"/>
                <a:cs typeface="Calibri" panose="020F0502020204030204" pitchFamily="34" charset="0"/>
              </a:rPr>
              <a:t>Using </a:t>
            </a:r>
            <a:r>
              <a:rPr lang="en-DE" b="1" dirty="0">
                <a:latin typeface="Calibri" panose="020F0502020204030204" pitchFamily="34" charset="0"/>
                <a:cs typeface="Calibri" panose="020F0502020204030204" pitchFamily="34" charset="0"/>
              </a:rPr>
              <a:t>Deep Learning </a:t>
            </a:r>
            <a:r>
              <a:rPr lang="en-DE" dirty="0">
                <a:latin typeface="Calibri" panose="020F0502020204030204" pitchFamily="34" charset="0"/>
                <a:cs typeface="Calibri" panose="020F0502020204030204" pitchFamily="34" charset="0"/>
              </a:rPr>
              <a:t>algorithms, we can identify walls, doors and windows </a:t>
            </a:r>
            <a:r>
              <a:rPr lang="en-DE" b="1" dirty="0">
                <a:latin typeface="Calibri" panose="020F0502020204030204" pitchFamily="34" charset="0"/>
                <a:cs typeface="Calibri" panose="020F0502020204030204" pitchFamily="34" charset="0"/>
              </a:rPr>
              <a:t>automatically and individually </a:t>
            </a:r>
            <a:r>
              <a:rPr lang="en-DE" dirty="0">
                <a:latin typeface="Calibri" panose="020F0502020204030204" pitchFamily="34" charset="0"/>
                <a:cs typeface="Calibri" panose="020F0502020204030204" pitchFamily="34" charset="0"/>
              </a:rPr>
              <a:t>resulting in the following advantages:</a:t>
            </a:r>
          </a:p>
          <a:p>
            <a:pPr>
              <a:lnSpc>
                <a:spcPct val="150000"/>
              </a:lnSpc>
            </a:pPr>
            <a:endParaRPr lang="en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DE" dirty="0">
                <a:latin typeface="Calibri" panose="020F0502020204030204" pitchFamily="34" charset="0"/>
                <a:cs typeface="Calibri" panose="020F0502020204030204" pitchFamily="34" charset="0"/>
              </a:rPr>
              <a:t>Does all the heavy lifting (</a:t>
            </a:r>
            <a:r>
              <a:rPr lang="en-DE" sz="2000" i="1" dirty="0">
                <a:latin typeface="Calibri" panose="020F0502020204030204" pitchFamily="34" charset="0"/>
                <a:cs typeface="Calibri" panose="020F0502020204030204" pitchFamily="34" charset="0"/>
              </a:rPr>
              <a:t>i.e. Digitalization, Planning, and Estimations on a floorplan</a:t>
            </a:r>
            <a:r>
              <a:rPr lang="en-DE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DE" b="1" dirty="0">
                <a:latin typeface="Calibri" panose="020F0502020204030204" pitchFamily="34" charset="0"/>
                <a:cs typeface="Calibri" panose="020F0502020204030204" pitchFamily="34" charset="0"/>
              </a:rPr>
              <a:t>result in cost reduction</a:t>
            </a:r>
            <a:r>
              <a:rPr lang="en-D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545D09B-3715-DA4B-8653-2985DC4AD8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33199963"/>
              </p:ext>
            </p:extLst>
          </p:nvPr>
        </p:nvGraphicFramePr>
        <p:xfrm>
          <a:off x="1803878" y="3221666"/>
          <a:ext cx="7595303" cy="1520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7B48F-AD85-9DD8-78FD-9D2D227E2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DiPP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4BEAC-0888-0D24-7A66-88D74C5B3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79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FFC1F-A29C-A44A-B2CB-21EEC772D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311"/>
            <a:ext cx="10515600" cy="1325563"/>
          </a:xfrm>
        </p:spPr>
        <p:txBody>
          <a:bodyPr/>
          <a:lstStyle/>
          <a:p>
            <a:r>
              <a:rPr lang="en-DE" dirty="0"/>
              <a:t>Measure of Performance – </a:t>
            </a:r>
            <a:r>
              <a:rPr lang="en-DE" dirty="0">
                <a:solidFill>
                  <a:srgbClr val="FF0000"/>
                </a:solidFill>
              </a:rPr>
              <a:t>IoU Score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2215C-1F98-994C-A954-35EB34571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6918"/>
            <a:ext cx="5585749" cy="4620496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DE" dirty="0">
                <a:latin typeface="Calibri" panose="020F0502020204030204" pitchFamily="34" charset="0"/>
                <a:cs typeface="Calibri" panose="020F0502020204030204" pitchFamily="34" charset="0"/>
              </a:rPr>
              <a:t>IoU basically stands for Intersection over Union</a:t>
            </a:r>
          </a:p>
          <a:p>
            <a:pPr algn="just">
              <a:lnSpc>
                <a:spcPct val="150000"/>
              </a:lnSpc>
            </a:pPr>
            <a:r>
              <a:rPr lang="en-DE" dirty="0">
                <a:latin typeface="Calibri" panose="020F0502020204030204" pitchFamily="34" charset="0"/>
                <a:cs typeface="Calibri" panose="020F0502020204030204" pitchFamily="34" charset="0"/>
              </a:rPr>
              <a:t>It is a good metric to measure the overlap between an original image &amp; its prediction</a:t>
            </a:r>
          </a:p>
          <a:p>
            <a:pPr algn="just">
              <a:lnSpc>
                <a:spcPct val="150000"/>
              </a:lnSpc>
            </a:pPr>
            <a:r>
              <a:rPr lang="en-DE" dirty="0">
                <a:latin typeface="Calibri" panose="020F0502020204030204" pitchFamily="34" charset="0"/>
                <a:cs typeface="Calibri" panose="020F0502020204030204" pitchFamily="34" charset="0"/>
              </a:rPr>
              <a:t>If the prediction is completely correct, then </a:t>
            </a:r>
            <a:r>
              <a:rPr lang="en-D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IoU = 1</a:t>
            </a:r>
          </a:p>
          <a:p>
            <a:pPr algn="just">
              <a:lnSpc>
                <a:spcPct val="150000"/>
              </a:lnSpc>
            </a:pPr>
            <a:r>
              <a:rPr lang="en-DE" dirty="0">
                <a:latin typeface="Calibri" panose="020F0502020204030204" pitchFamily="34" charset="0"/>
                <a:cs typeface="Calibri" panose="020F0502020204030204" pitchFamily="34" charset="0"/>
              </a:rPr>
              <a:t>If the prediction is completely wrong, the </a:t>
            </a:r>
            <a:r>
              <a:rPr lang="en-D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IoU = 0</a:t>
            </a:r>
            <a:r>
              <a:rPr lang="en-DE" dirty="0">
                <a:latin typeface="Calibri" panose="020F0502020204030204" pitchFamily="34" charset="0"/>
                <a:cs typeface="Calibri" panose="020F0502020204030204" pitchFamily="34" charset="0"/>
              </a:rPr>
              <a:t>, which means there is no overlap at all</a:t>
            </a:r>
          </a:p>
        </p:txBody>
      </p:sp>
      <p:pic>
        <p:nvPicPr>
          <p:cNvPr id="6" name="Picture 5" descr="Shape&#10;&#10;Description automatically generated">
            <a:extLst>
              <a:ext uri="{FF2B5EF4-FFF2-40B4-BE49-F238E27FC236}">
                <a16:creationId xmlns:a16="http://schemas.microsoft.com/office/drawing/2014/main" id="{A8D8D7C1-D491-4646-ADA6-42751CEAC9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3687" y="4100895"/>
            <a:ext cx="4878354" cy="2084583"/>
          </a:xfrm>
          <a:prstGeom prst="rect">
            <a:avLst/>
          </a:prstGeom>
        </p:spPr>
      </p:pic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30F17C36-B479-D541-8003-97AE0A62B2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9107" y="1441874"/>
            <a:ext cx="3500134" cy="192864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015AD8-F7DA-C056-BD5A-E35D32A43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DiPP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E67F0C-1325-044C-35DA-BF00726F5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821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31FB9-F31D-BD41-BE13-1AC247A68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/>
          <a:p>
            <a:r>
              <a:rPr lang="en-DE" dirty="0"/>
              <a:t>Floorplan Dataset &amp; its Distribution</a:t>
            </a:r>
            <a:endParaRPr lang="en-DE" sz="2000" dirty="0">
              <a:solidFill>
                <a:srgbClr val="C00000"/>
              </a:solidFill>
            </a:endParaRPr>
          </a:p>
        </p:txBody>
      </p:sp>
      <p:pic>
        <p:nvPicPr>
          <p:cNvPr id="3" name="Picture 2" descr="Chart, histogram&#10;&#10;Description automatically generated">
            <a:extLst>
              <a:ext uri="{FF2B5EF4-FFF2-40B4-BE49-F238E27FC236}">
                <a16:creationId xmlns:a16="http://schemas.microsoft.com/office/drawing/2014/main" id="{232BC729-DDCE-FE7A-D97E-424ADE77CE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8713" y="1753887"/>
            <a:ext cx="6472237" cy="4658488"/>
          </a:xfrm>
          <a:prstGeom prst="rect">
            <a:avLst/>
          </a:prstGeom>
          <a:ln>
            <a:solidFill>
              <a:schemeClr val="bg2"/>
            </a:solidFill>
          </a:ln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00799B-3A74-C89D-2951-0659B1256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444951"/>
              </p:ext>
            </p:extLst>
          </p:nvPr>
        </p:nvGraphicFramePr>
        <p:xfrm>
          <a:off x="7801337" y="2671020"/>
          <a:ext cx="4155313" cy="28242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7158">
                  <a:extLst>
                    <a:ext uri="{9D8B030D-6E8A-4147-A177-3AD203B41FA5}">
                      <a16:colId xmlns:a16="http://schemas.microsoft.com/office/drawing/2014/main" val="133163032"/>
                    </a:ext>
                  </a:extLst>
                </a:gridCol>
                <a:gridCol w="830411">
                  <a:extLst>
                    <a:ext uri="{9D8B030D-6E8A-4147-A177-3AD203B41FA5}">
                      <a16:colId xmlns:a16="http://schemas.microsoft.com/office/drawing/2014/main" val="1329064671"/>
                    </a:ext>
                  </a:extLst>
                </a:gridCol>
                <a:gridCol w="830411">
                  <a:extLst>
                    <a:ext uri="{9D8B030D-6E8A-4147-A177-3AD203B41FA5}">
                      <a16:colId xmlns:a16="http://schemas.microsoft.com/office/drawing/2014/main" val="1052338976"/>
                    </a:ext>
                  </a:extLst>
                </a:gridCol>
                <a:gridCol w="741904">
                  <a:extLst>
                    <a:ext uri="{9D8B030D-6E8A-4147-A177-3AD203B41FA5}">
                      <a16:colId xmlns:a16="http://schemas.microsoft.com/office/drawing/2014/main" val="2164748164"/>
                    </a:ext>
                  </a:extLst>
                </a:gridCol>
                <a:gridCol w="925429">
                  <a:extLst>
                    <a:ext uri="{9D8B030D-6E8A-4147-A177-3AD203B41FA5}">
                      <a16:colId xmlns:a16="http://schemas.microsoft.com/office/drawing/2014/main" val="4277984721"/>
                    </a:ext>
                  </a:extLst>
                </a:gridCol>
              </a:tblGrid>
              <a:tr h="1430530">
                <a:tc>
                  <a:txBody>
                    <a:bodyPr/>
                    <a:lstStyle/>
                    <a:p>
                      <a:pPr marR="3810" algn="r">
                        <a:lnSpc>
                          <a:spcPct val="107000"/>
                        </a:lnSpc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395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(Dodge, Xu, &amp; Stenger, 2017)</a:t>
                      </a:r>
                      <a:endParaRPr lang="en-DE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175" algn="r">
                        <a:lnSpc>
                          <a:spcPct val="107000"/>
                        </a:lnSpc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(de las Heras, </a:t>
                      </a:r>
                      <a:r>
                        <a:rPr lang="en-US" sz="12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Terrades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Robles, &amp; </a:t>
                      </a:r>
                      <a:r>
                        <a:rPr lang="en-US" sz="12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S’anchez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2015)</a:t>
                      </a:r>
                      <a:endParaRPr lang="en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175" marR="2857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(Lin, Goyal, </a:t>
                      </a:r>
                      <a:r>
                        <a:rPr lang="en-US" sz="12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Girshick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He, &amp; </a:t>
                      </a:r>
                      <a:r>
                        <a:rPr lang="en-US" sz="12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Dollár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2017)</a:t>
                      </a:r>
                      <a:endParaRPr lang="en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175" algn="r">
                        <a:lnSpc>
                          <a:spcPct val="107000"/>
                        </a:lnSpc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1200" b="1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Kalervo</a:t>
                      </a: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200" b="1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Ylioinas</a:t>
                      </a: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200" b="1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Häikiö</a:t>
                      </a: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Karhu, &amp; </a:t>
                      </a:r>
                      <a:r>
                        <a:rPr lang="en-US" sz="1200" b="1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Kannala</a:t>
                      </a: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2019) </a:t>
                      </a:r>
                      <a:endParaRPr lang="en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9262107"/>
                  </a:ext>
                </a:extLst>
              </a:tr>
              <a:tr h="228223">
                <a:tc>
                  <a:txBody>
                    <a:bodyPr/>
                    <a:lstStyle/>
                    <a:p>
                      <a:pPr marL="3175" algn="r">
                        <a:lnSpc>
                          <a:spcPct val="107000"/>
                        </a:lnSpc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Images </a:t>
                      </a:r>
                      <a:endParaRPr lang="en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500 </a:t>
                      </a:r>
                      <a:endParaRPr lang="en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175" algn="r">
                        <a:lnSpc>
                          <a:spcPct val="107000"/>
                        </a:lnSpc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122 </a:t>
                      </a:r>
                      <a:endParaRPr lang="en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175" algn="r">
                        <a:lnSpc>
                          <a:spcPct val="107000"/>
                        </a:lnSpc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815 </a:t>
                      </a:r>
                      <a:endParaRPr lang="en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175" algn="r">
                        <a:lnSpc>
                          <a:spcPct val="107000"/>
                        </a:lnSpc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5000 </a:t>
                      </a:r>
                      <a:endParaRPr lang="en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5737615"/>
                  </a:ext>
                </a:extLst>
              </a:tr>
              <a:tr h="228223">
                <a:tc>
                  <a:txBody>
                    <a:bodyPr/>
                    <a:lstStyle/>
                    <a:p>
                      <a:pPr marL="3175" algn="r">
                        <a:lnSpc>
                          <a:spcPct val="107000"/>
                        </a:lnSpc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Room 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 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175" algn="r">
                        <a:lnSpc>
                          <a:spcPct val="107000"/>
                        </a:lnSpc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1320 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175" algn="r">
                        <a:lnSpc>
                          <a:spcPct val="107000"/>
                        </a:lnSpc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7466 </a:t>
                      </a:r>
                      <a:endParaRPr lang="en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175" algn="r">
                        <a:lnSpc>
                          <a:spcPct val="107000"/>
                        </a:lnSpc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68877 </a:t>
                      </a:r>
                      <a:endParaRPr lang="en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8089903"/>
                  </a:ext>
                </a:extLst>
              </a:tr>
              <a:tr h="228223">
                <a:tc>
                  <a:txBody>
                    <a:bodyPr/>
                    <a:lstStyle/>
                    <a:p>
                      <a:pPr marL="3175" algn="r">
                        <a:lnSpc>
                          <a:spcPct val="107000"/>
                        </a:lnSpc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Wall 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 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175" algn="r">
                        <a:lnSpc>
                          <a:spcPct val="107000"/>
                        </a:lnSpc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6089 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175" algn="r">
                        <a:lnSpc>
                          <a:spcPct val="107000"/>
                        </a:lnSpc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16139 </a:t>
                      </a:r>
                      <a:endParaRPr lang="en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175" algn="r">
                        <a:lnSpc>
                          <a:spcPct val="107000"/>
                        </a:lnSpc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147024 </a:t>
                      </a:r>
                      <a:endParaRPr lang="en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765076"/>
                  </a:ext>
                </a:extLst>
              </a:tr>
              <a:tr h="709022">
                <a:tc>
                  <a:txBody>
                    <a:bodyPr/>
                    <a:lstStyle/>
                    <a:p>
                      <a:pPr marL="3175" algn="r">
                        <a:lnSpc>
                          <a:spcPct val="107000"/>
                        </a:lnSpc>
                        <a:spcAft>
                          <a:spcPts val="42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Windows/ Doors/ Icons 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 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175" algn="r">
                        <a:lnSpc>
                          <a:spcPct val="107000"/>
                        </a:lnSpc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2345 </a:t>
                      </a:r>
                      <a:endParaRPr lang="en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175" algn="r">
                        <a:lnSpc>
                          <a:spcPct val="107000"/>
                        </a:lnSpc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15040 </a:t>
                      </a:r>
                      <a:endParaRPr lang="en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175" algn="r">
                        <a:lnSpc>
                          <a:spcPct val="107000"/>
                        </a:lnSpc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136676 </a:t>
                      </a:r>
                      <a:endParaRPr lang="en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038611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4061438-ABB3-5C39-7C90-6C2E7351C8D0}"/>
              </a:ext>
            </a:extLst>
          </p:cNvPr>
          <p:cNvSpPr txBox="1"/>
          <p:nvPr/>
        </p:nvSpPr>
        <p:spPr>
          <a:xfrm>
            <a:off x="8197122" y="5625295"/>
            <a:ext cx="33637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DE" sz="1600" dirty="0">
                <a:latin typeface="Calibri" panose="020F0502020204030204" pitchFamily="34" charset="0"/>
                <a:cs typeface="Calibri" panose="020F0502020204030204" pitchFamily="34" charset="0"/>
              </a:rPr>
              <a:t>omparison against potential datasets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87841C-A361-2A4C-84D6-6C8CF99C9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DiPP 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B66C58-2B13-0605-CF55-58A5D2F6F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010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5E036-CBFF-C949-B96B-012ADA519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B6D1F-E5F1-9C4D-BD72-E9D1A71C0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7111" y="1499129"/>
            <a:ext cx="9617777" cy="385974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DE" dirty="0">
                <a:latin typeface="Calibri" panose="020F0502020204030204" pitchFamily="34" charset="0"/>
                <a:cs typeface="Calibri" panose="020F0502020204030204" pitchFamily="34" charset="0"/>
              </a:rPr>
              <a:t>CubicCasa 5K dataset is an unbalanced dataset</a:t>
            </a:r>
          </a:p>
          <a:p>
            <a:pPr algn="just">
              <a:lnSpc>
                <a:spcPct val="150000"/>
              </a:lnSpc>
            </a:pPr>
            <a:r>
              <a:rPr lang="en-DE" dirty="0">
                <a:latin typeface="Calibri" panose="020F0502020204030204" pitchFamily="34" charset="0"/>
                <a:cs typeface="Calibri" panose="020F0502020204030204" pitchFamily="34" charset="0"/>
              </a:rPr>
              <a:t>Class labels like doors &amp; windows have more instances than other class labels</a:t>
            </a:r>
          </a:p>
          <a:p>
            <a:pPr algn="just">
              <a:lnSpc>
                <a:spcPct val="150000"/>
              </a:lnSpc>
            </a:pPr>
            <a:r>
              <a:rPr lang="en-DE" dirty="0">
                <a:latin typeface="Calibri" panose="020F0502020204030204" pitchFamily="34" charset="0"/>
                <a:cs typeface="Calibri" panose="020F0502020204030204" pitchFamily="34" charset="0"/>
              </a:rPr>
              <a:t>Results in a model drift towards class labels of higher instances</a:t>
            </a:r>
          </a:p>
          <a:p>
            <a:pPr algn="just">
              <a:lnSpc>
                <a:spcPct val="150000"/>
              </a:lnSpc>
            </a:pPr>
            <a:r>
              <a:rPr lang="en-DE" dirty="0">
                <a:latin typeface="Calibri" panose="020F0502020204030204" pitchFamily="34" charset="0"/>
                <a:cs typeface="Calibri" panose="020F0502020204030204" pitchFamily="34" charset="0"/>
              </a:rPr>
              <a:t>Important classes like rooms are deprioritized</a:t>
            </a:r>
          </a:p>
          <a:p>
            <a:pPr algn="just">
              <a:lnSpc>
                <a:spcPct val="150000"/>
              </a:lnSpc>
            </a:pPr>
            <a:r>
              <a:rPr lang="en-DE" dirty="0">
                <a:latin typeface="Calibri" panose="020F0502020204030204" pitchFamily="34" charset="0"/>
                <a:cs typeface="Calibri" panose="020F0502020204030204" pitchFamily="34" charset="0"/>
              </a:rPr>
              <a:t>Overall the IoU score is affected </a:t>
            </a:r>
          </a:p>
          <a:p>
            <a:pPr algn="just">
              <a:lnSpc>
                <a:spcPct val="150000"/>
              </a:lnSpc>
            </a:pPr>
            <a:endParaRPr lang="en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47CD62-686F-0E90-4B5B-C787CCCED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DiPP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5428FD-597A-699E-12DE-F90E94E8A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745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EF003-B97D-5D48-91AF-86EB98D61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Solution to Segmentation</a:t>
            </a:r>
            <a:endParaRPr lang="en-DE" sz="2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F6B38-58B5-9C4C-9B33-4A5752416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8731102" cy="385974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DE" dirty="0">
                <a:latin typeface="Calibri" panose="020F0502020204030204" pitchFamily="34" charset="0"/>
                <a:cs typeface="Calibri" panose="020F0502020204030204" pitchFamily="34" charset="0"/>
              </a:rPr>
              <a:t>The most popular </a:t>
            </a:r>
            <a:r>
              <a:rPr lang="en-DE" b="1" dirty="0">
                <a:latin typeface="Calibri" panose="020F0502020204030204" pitchFamily="34" charset="0"/>
                <a:cs typeface="Calibri" panose="020F0502020204030204" pitchFamily="34" charset="0"/>
              </a:rPr>
              <a:t>U-Net architecture </a:t>
            </a:r>
            <a:r>
              <a:rPr lang="en-DE" dirty="0">
                <a:latin typeface="Calibri" panose="020F0502020204030204" pitchFamily="34" charset="0"/>
                <a:cs typeface="Calibri" panose="020F0502020204030204" pitchFamily="34" charset="0"/>
              </a:rPr>
              <a:t>is chosen for the training process</a:t>
            </a:r>
          </a:p>
          <a:p>
            <a:pPr algn="just">
              <a:lnSpc>
                <a:spcPct val="150000"/>
              </a:lnSpc>
            </a:pPr>
            <a:r>
              <a:rPr lang="en-DE" dirty="0">
                <a:latin typeface="Calibri" panose="020F0502020204030204" pitchFamily="34" charset="0"/>
                <a:cs typeface="Calibri" panose="020F0502020204030204" pitchFamily="34" charset="0"/>
              </a:rPr>
              <a:t>Floorplan images are </a:t>
            </a:r>
            <a:r>
              <a:rPr lang="en-DE" b="1" dirty="0">
                <a:latin typeface="Calibri" panose="020F0502020204030204" pitchFamily="34" charset="0"/>
                <a:cs typeface="Calibri" panose="020F0502020204030204" pitchFamily="34" charset="0"/>
              </a:rPr>
              <a:t>augmented</a:t>
            </a:r>
            <a:r>
              <a:rPr lang="en-DE" dirty="0">
                <a:latin typeface="Calibri" panose="020F0502020204030204" pitchFamily="34" charset="0"/>
                <a:cs typeface="Calibri" panose="020F0502020204030204" pitchFamily="34" charset="0"/>
              </a:rPr>
              <a:t> to help the DL model train better and generalize</a:t>
            </a:r>
          </a:p>
          <a:p>
            <a:pPr algn="just">
              <a:lnSpc>
                <a:spcPct val="150000"/>
              </a:lnSpc>
            </a:pPr>
            <a:r>
              <a:rPr lang="en-DE" dirty="0">
                <a:latin typeface="Calibri" panose="020F0502020204030204" pitchFamily="34" charset="0"/>
                <a:cs typeface="Calibri" panose="020F0502020204030204" pitchFamily="34" charset="0"/>
              </a:rPr>
              <a:t>Floorplans are </a:t>
            </a:r>
            <a:r>
              <a:rPr lang="en-DE" b="1" dirty="0">
                <a:latin typeface="Calibri" panose="020F0502020204030204" pitchFamily="34" charset="0"/>
                <a:cs typeface="Calibri" panose="020F0502020204030204" pitchFamily="34" charset="0"/>
              </a:rPr>
              <a:t>tiled</a:t>
            </a:r>
            <a:r>
              <a:rPr lang="en-DE" dirty="0">
                <a:latin typeface="Calibri" panose="020F0502020204030204" pitchFamily="34" charset="0"/>
                <a:cs typeface="Calibri" panose="020F0502020204030204" pitchFamily="34" charset="0"/>
              </a:rPr>
              <a:t> to a block size of 256 x 256 px</a:t>
            </a:r>
          </a:p>
          <a:p>
            <a:pPr algn="just">
              <a:lnSpc>
                <a:spcPct val="150000"/>
              </a:lnSpc>
            </a:pPr>
            <a:r>
              <a:rPr lang="en-DE" dirty="0">
                <a:latin typeface="Calibri" panose="020F0502020204030204" pitchFamily="34" charset="0"/>
                <a:cs typeface="Calibri" panose="020F0502020204030204" pitchFamily="34" charset="0"/>
              </a:rPr>
              <a:t>Loss is computed using the combined Focal loss and Jaccard Loss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BEFA7A-24C6-0F5B-7192-DB6855960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DiPP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200068-6141-1744-1C0F-D82F0AB8B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08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464E3-37D2-0246-8E4E-11F9733E7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233" y="345287"/>
            <a:ext cx="10515600" cy="1325563"/>
          </a:xfrm>
        </p:spPr>
        <p:txBody>
          <a:bodyPr/>
          <a:lstStyle/>
          <a:p>
            <a:r>
              <a:rPr lang="en-DE" dirty="0"/>
              <a:t>Evaluating the model</a:t>
            </a: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085D72FB-8750-714D-9A2F-2DE2C9A662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53" t="3816" r="9532" b="3105"/>
          <a:stretch/>
        </p:blipFill>
        <p:spPr>
          <a:xfrm>
            <a:off x="208772" y="2221708"/>
            <a:ext cx="1909395" cy="1621087"/>
          </a:xfrm>
          <a:prstGeom prst="rect">
            <a:avLst/>
          </a:prstGeom>
        </p:spPr>
      </p:pic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4A2DE069-7850-4F45-B578-604390BF35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53" t="43853" r="51559" b="3105"/>
          <a:stretch/>
        </p:blipFill>
        <p:spPr>
          <a:xfrm>
            <a:off x="2386877" y="3240455"/>
            <a:ext cx="966822" cy="82781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CCA833E1-CB50-2446-9BEB-5D5484EC0E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951" t="43853" r="9532" b="3105"/>
          <a:stretch/>
        </p:blipFill>
        <p:spPr>
          <a:xfrm>
            <a:off x="3442894" y="3252030"/>
            <a:ext cx="896200" cy="82781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A2042547-2811-594E-919E-0F31127A36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951" t="3816" r="9532" b="43397"/>
          <a:stretch/>
        </p:blipFill>
        <p:spPr>
          <a:xfrm>
            <a:off x="3438387" y="2230538"/>
            <a:ext cx="955619" cy="87845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E0BB57CA-84BD-4F47-90E9-ED25D4D80B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76" t="7541" r="52907" b="39672"/>
          <a:stretch/>
        </p:blipFill>
        <p:spPr>
          <a:xfrm>
            <a:off x="2435558" y="2246826"/>
            <a:ext cx="918141" cy="843999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A781272-5105-4141-BAC7-E5089D164AE5}"/>
              </a:ext>
            </a:extLst>
          </p:cNvPr>
          <p:cNvCxnSpPr>
            <a:cxnSpLocks/>
            <a:stCxn id="4" idx="3"/>
          </p:cNvCxnSpPr>
          <p:nvPr/>
        </p:nvCxnSpPr>
        <p:spPr>
          <a:xfrm flipV="1">
            <a:off x="2118167" y="2847372"/>
            <a:ext cx="244676" cy="1848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B3B1760-C4CA-9D43-9E98-D9477DAB8608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2118167" y="3032252"/>
            <a:ext cx="195597" cy="1848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A picture containing text, antenna&#10;&#10;Description automatically generated">
            <a:extLst>
              <a:ext uri="{FF2B5EF4-FFF2-40B4-BE49-F238E27FC236}">
                <a16:creationId xmlns:a16="http://schemas.microsoft.com/office/drawing/2014/main" id="{B874CD59-E553-AA45-ADCC-1B309400D5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5018" y="2128346"/>
            <a:ext cx="3314375" cy="2063668"/>
          </a:xfrm>
          <a:prstGeom prst="rect">
            <a:avLst/>
          </a:prstGeom>
        </p:spPr>
      </p:pic>
      <p:pic>
        <p:nvPicPr>
          <p:cNvPr id="42" name="Picture 41" descr="Diagram&#10;&#10;Description automatically generated">
            <a:extLst>
              <a:ext uri="{FF2B5EF4-FFF2-40B4-BE49-F238E27FC236}">
                <a16:creationId xmlns:a16="http://schemas.microsoft.com/office/drawing/2014/main" id="{4005809E-CD9D-614F-9AD1-5D0DAE9B674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53" t="3816" r="9532" b="3105"/>
          <a:stretch/>
        </p:blipFill>
        <p:spPr>
          <a:xfrm>
            <a:off x="10282605" y="2441486"/>
            <a:ext cx="1909395" cy="1621087"/>
          </a:xfrm>
          <a:prstGeom prst="rect">
            <a:avLst/>
          </a:prstGeom>
        </p:spPr>
      </p:pic>
      <p:pic>
        <p:nvPicPr>
          <p:cNvPr id="43" name="Picture 42" descr="Diagram&#10;&#10;Description automatically generated">
            <a:extLst>
              <a:ext uri="{FF2B5EF4-FFF2-40B4-BE49-F238E27FC236}">
                <a16:creationId xmlns:a16="http://schemas.microsoft.com/office/drawing/2014/main" id="{9562DC7C-0DD1-D14A-9FD7-2CD2151961A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53" t="43853" r="51559" b="3105"/>
          <a:stretch/>
        </p:blipFill>
        <p:spPr>
          <a:xfrm>
            <a:off x="7981725" y="3250720"/>
            <a:ext cx="966822" cy="82781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4" name="Picture 43" descr="Diagram&#10;&#10;Description automatically generated">
            <a:extLst>
              <a:ext uri="{FF2B5EF4-FFF2-40B4-BE49-F238E27FC236}">
                <a16:creationId xmlns:a16="http://schemas.microsoft.com/office/drawing/2014/main" id="{C59BBEE8-2DFB-FF4A-A10C-13E0A94BA1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951" t="43853" r="9532" b="3105"/>
          <a:stretch/>
        </p:blipFill>
        <p:spPr>
          <a:xfrm>
            <a:off x="9037742" y="3262295"/>
            <a:ext cx="896200" cy="82781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5" name="Picture 44" descr="Diagram&#10;&#10;Description automatically generated">
            <a:extLst>
              <a:ext uri="{FF2B5EF4-FFF2-40B4-BE49-F238E27FC236}">
                <a16:creationId xmlns:a16="http://schemas.microsoft.com/office/drawing/2014/main" id="{E739F485-B8B6-1541-BF0E-EA2543DE458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951" t="3816" r="9532" b="43397"/>
          <a:stretch/>
        </p:blipFill>
        <p:spPr>
          <a:xfrm>
            <a:off x="9033235" y="2240803"/>
            <a:ext cx="955619" cy="87845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6" name="Picture 45" descr="Diagram&#10;&#10;Description automatically generated">
            <a:extLst>
              <a:ext uri="{FF2B5EF4-FFF2-40B4-BE49-F238E27FC236}">
                <a16:creationId xmlns:a16="http://schemas.microsoft.com/office/drawing/2014/main" id="{A9E888DE-203D-834A-AB0A-B4220D3190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76" t="7541" r="52907" b="39672"/>
          <a:stretch/>
        </p:blipFill>
        <p:spPr>
          <a:xfrm>
            <a:off x="8030406" y="2257091"/>
            <a:ext cx="918141" cy="843999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0FCCE0C-ABFB-E644-978E-67714B76CE91}"/>
              </a:ext>
            </a:extLst>
          </p:cNvPr>
          <p:cNvCxnSpPr/>
          <p:nvPr/>
        </p:nvCxnSpPr>
        <p:spPr>
          <a:xfrm>
            <a:off x="8030406" y="2280241"/>
            <a:ext cx="918141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5FB2359-BF5B-8B42-8D1A-AC0A91F97582}"/>
              </a:ext>
            </a:extLst>
          </p:cNvPr>
          <p:cNvCxnSpPr/>
          <p:nvPr/>
        </p:nvCxnSpPr>
        <p:spPr>
          <a:xfrm>
            <a:off x="9015801" y="2328498"/>
            <a:ext cx="918141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E3CD1CF-A696-1745-BACA-D6A5700E0B47}"/>
              </a:ext>
            </a:extLst>
          </p:cNvPr>
          <p:cNvCxnSpPr/>
          <p:nvPr/>
        </p:nvCxnSpPr>
        <p:spPr>
          <a:xfrm>
            <a:off x="8065131" y="2523281"/>
            <a:ext cx="0" cy="56754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B77C9A7E-EDBF-C248-9223-B3642D873435}"/>
              </a:ext>
            </a:extLst>
          </p:cNvPr>
          <p:cNvCxnSpPr/>
          <p:nvPr/>
        </p:nvCxnSpPr>
        <p:spPr>
          <a:xfrm>
            <a:off x="8065131" y="3262295"/>
            <a:ext cx="0" cy="56754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9B86A086-E5B4-CD4C-98B9-A82A7FC445E1}"/>
              </a:ext>
            </a:extLst>
          </p:cNvPr>
          <p:cNvCxnSpPr/>
          <p:nvPr/>
        </p:nvCxnSpPr>
        <p:spPr>
          <a:xfrm>
            <a:off x="8062935" y="4004698"/>
            <a:ext cx="918141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551DE8B-EA8B-F44E-80CE-D994071FC295}"/>
              </a:ext>
            </a:extLst>
          </p:cNvPr>
          <p:cNvCxnSpPr/>
          <p:nvPr/>
        </p:nvCxnSpPr>
        <p:spPr>
          <a:xfrm>
            <a:off x="9015801" y="4006655"/>
            <a:ext cx="918141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6A63103A-CD79-4847-8AE3-0AD29D9F227A}"/>
              </a:ext>
            </a:extLst>
          </p:cNvPr>
          <p:cNvCxnSpPr>
            <a:cxnSpLocks/>
          </p:cNvCxnSpPr>
          <p:nvPr/>
        </p:nvCxnSpPr>
        <p:spPr>
          <a:xfrm>
            <a:off x="10347766" y="3981548"/>
            <a:ext cx="182108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BE64150A-0B65-4C4F-BD44-27CA6262DCCF}"/>
              </a:ext>
            </a:extLst>
          </p:cNvPr>
          <p:cNvCxnSpPr>
            <a:cxnSpLocks/>
          </p:cNvCxnSpPr>
          <p:nvPr/>
        </p:nvCxnSpPr>
        <p:spPr>
          <a:xfrm>
            <a:off x="10358846" y="2824222"/>
            <a:ext cx="0" cy="93730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82A29D66-3019-534D-A15B-7B8EB02B0528}"/>
              </a:ext>
            </a:extLst>
          </p:cNvPr>
          <p:cNvCxnSpPr>
            <a:cxnSpLocks/>
          </p:cNvCxnSpPr>
          <p:nvPr/>
        </p:nvCxnSpPr>
        <p:spPr>
          <a:xfrm flipV="1">
            <a:off x="10363132" y="2523281"/>
            <a:ext cx="1794143" cy="1353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62" name="Diagram 61">
            <a:extLst>
              <a:ext uri="{FF2B5EF4-FFF2-40B4-BE49-F238E27FC236}">
                <a16:creationId xmlns:a16="http://schemas.microsoft.com/office/drawing/2014/main" id="{6B105C76-1B9F-CF45-A3D1-5DE60E6334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0052488"/>
              </p:ext>
            </p:extLst>
          </p:nvPr>
        </p:nvGraphicFramePr>
        <p:xfrm>
          <a:off x="320233" y="4521225"/>
          <a:ext cx="11551534" cy="11393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A46AEB14-4B44-324F-8293-288E5431E0E2}"/>
              </a:ext>
            </a:extLst>
          </p:cNvPr>
          <p:cNvCxnSpPr>
            <a:endCxn id="42" idx="1"/>
          </p:cNvCxnSpPr>
          <p:nvPr/>
        </p:nvCxnSpPr>
        <p:spPr>
          <a:xfrm>
            <a:off x="9988854" y="3043827"/>
            <a:ext cx="293751" cy="2082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EA114AA0-0806-2147-B315-F94A0D721E12}"/>
              </a:ext>
            </a:extLst>
          </p:cNvPr>
          <p:cNvCxnSpPr>
            <a:cxnSpLocks/>
          </p:cNvCxnSpPr>
          <p:nvPr/>
        </p:nvCxnSpPr>
        <p:spPr>
          <a:xfrm flipV="1">
            <a:off x="9988854" y="3275180"/>
            <a:ext cx="293751" cy="206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EB0ACB-846D-FC1E-D51F-A149FC027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DiPP 2022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876240-30BE-1CBC-2AEF-911A59010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008862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AnalogousFromDarkSeedLeftStep">
      <a:dk1>
        <a:srgbClr val="000000"/>
      </a:dk1>
      <a:lt1>
        <a:srgbClr val="FFFFFF"/>
      </a:lt1>
      <a:dk2>
        <a:srgbClr val="32271C"/>
      </a:dk2>
      <a:lt2>
        <a:srgbClr val="E6E2E8"/>
      </a:lt2>
      <a:accent1>
        <a:srgbClr val="59B420"/>
      </a:accent1>
      <a:accent2>
        <a:srgbClr val="8FAD13"/>
      </a:accent2>
      <a:accent3>
        <a:srgbClr val="BF9C22"/>
      </a:accent3>
      <a:accent4>
        <a:srgbClr val="D55C17"/>
      </a:accent4>
      <a:accent5>
        <a:srgbClr val="E72933"/>
      </a:accent5>
      <a:accent6>
        <a:srgbClr val="D51771"/>
      </a:accent6>
      <a:hlink>
        <a:srgbClr val="BF4E3F"/>
      </a:hlink>
      <a:folHlink>
        <a:srgbClr val="7F7F7F"/>
      </a:folHlink>
    </a:clrScheme>
    <a:fontScheme name="Festival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691</Words>
  <Application>Microsoft Macintosh PowerPoint</Application>
  <PresentationFormat>Widescreen</PresentationFormat>
  <Paragraphs>139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Times New Roman</vt:lpstr>
      <vt:lpstr>ShapesVTI</vt:lpstr>
      <vt:lpstr>Segmentation of Floorplans and  Heritage site</vt:lpstr>
      <vt:lpstr>Semantic Segmentation</vt:lpstr>
      <vt:lpstr>Segmenting the Floor Plan</vt:lpstr>
      <vt:lpstr>Benefits of Segmenting the Floorplan</vt:lpstr>
      <vt:lpstr>Measure of Performance – IoU Score</vt:lpstr>
      <vt:lpstr>Floorplan Dataset &amp; its Distribution</vt:lpstr>
      <vt:lpstr>Challenges</vt:lpstr>
      <vt:lpstr>Solution to Segmentation</vt:lpstr>
      <vt:lpstr>Evaluating the model</vt:lpstr>
      <vt:lpstr>Results</vt:lpstr>
      <vt:lpstr>Results</vt:lpstr>
      <vt:lpstr>Results</vt:lpstr>
      <vt:lpstr>Summary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 Sauce</dc:title>
  <dc:creator>Umapathy, Sujith Gunjur (SRH Hochschulen Berlin Student)</dc:creator>
  <cp:lastModifiedBy>Umapathy, Sujith Gunjur (SRH Hochschulen Berlin Student)</cp:lastModifiedBy>
  <cp:revision>29</cp:revision>
  <dcterms:created xsi:type="dcterms:W3CDTF">2021-12-01T12:51:33Z</dcterms:created>
  <dcterms:modified xsi:type="dcterms:W3CDTF">2022-09-18T14:55:24Z</dcterms:modified>
</cp:coreProperties>
</file>