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5"/>
  </p:notesMasterIdLst>
  <p:sldIdLst>
    <p:sldId id="256" r:id="rId2"/>
    <p:sldId id="262" r:id="rId3"/>
    <p:sldId id="260" r:id="rId4"/>
    <p:sldId id="257" r:id="rId5"/>
    <p:sldId id="263" r:id="rId6"/>
    <p:sldId id="264" r:id="rId7"/>
    <p:sldId id="258" r:id="rId8"/>
    <p:sldId id="259" r:id="rId9"/>
    <p:sldId id="269" r:id="rId10"/>
    <p:sldId id="261" r:id="rId11"/>
    <p:sldId id="265" r:id="rId12"/>
    <p:sldId id="266" r:id="rId13"/>
    <p:sldId id="267" r:id="rId1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878" autoAdjust="0"/>
  </p:normalViewPr>
  <p:slideViewPr>
    <p:cSldViewPr>
      <p:cViewPr>
        <p:scale>
          <a:sx n="60" d="100"/>
          <a:sy n="60" d="100"/>
        </p:scale>
        <p:origin x="-1644" y="-3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8C4420-8414-48E7-901A-8E52FDDA2375}" type="datetimeFigureOut">
              <a:rPr lang="it-IT" smtClean="0"/>
              <a:pPr/>
              <a:t>12/09/2022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811BEC-1DE0-45FE-B05A-6DB8C10750D2}"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This paper illustrates the application of an appositely elaborated ontology-based  knowledge model dedicated to digitization of Byzantine and post Byzantine painting and functional to </a:t>
            </a:r>
            <a:r>
              <a:rPr lang="en-GB" sz="1200" kern="1200" dirty="0" err="1" smtClean="0">
                <a:solidFill>
                  <a:schemeClr val="tx1"/>
                </a:solidFill>
                <a:latin typeface="+mn-lt"/>
                <a:ea typeface="+mn-ea"/>
                <a:cs typeface="+mn-cs"/>
              </a:rPr>
              <a:t>archaeometric</a:t>
            </a:r>
            <a:r>
              <a:rPr lang="en-GB" sz="1200" kern="1200" dirty="0" smtClean="0">
                <a:solidFill>
                  <a:schemeClr val="tx1"/>
                </a:solidFill>
                <a:latin typeface="+mn-lt"/>
                <a:ea typeface="+mn-ea"/>
                <a:cs typeface="+mn-cs"/>
              </a:rPr>
              <a:t> and conservation purposes. </a:t>
            </a:r>
            <a:r>
              <a:rPr lang="en-US" sz="1200" kern="1200" dirty="0" smtClean="0">
                <a:solidFill>
                  <a:schemeClr val="tx1"/>
                </a:solidFill>
                <a:latin typeface="+mn-lt"/>
                <a:ea typeface="+mn-ea"/>
                <a:cs typeface="+mn-cs"/>
              </a:rPr>
              <a:t>It is intended to assist authentication, attribution and dating as well as reasoning through defined semantic data collected from digital multimodal &amp; multidimensional images which describe the physical and chemical characteristics of the studied objects. </a:t>
            </a:r>
            <a:endParaRPr lang="it-IT" sz="1200" kern="1200" dirty="0" smtClean="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fld id="{C2811BEC-1DE0-45FE-B05A-6DB8C10750D2}" type="slidenum">
              <a:rPr lang="it-IT" smtClean="0"/>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r>
              <a:rPr lang="en-US" sz="1200" b="0" i="0" kern="1200" dirty="0" smtClean="0">
                <a:solidFill>
                  <a:schemeClr val="tx1"/>
                </a:solidFill>
                <a:latin typeface="+mn-lt"/>
                <a:ea typeface="+mn-ea"/>
                <a:cs typeface="+mn-cs"/>
              </a:rPr>
              <a:t>The examination of the radiographic image had to study the support (e.g. wood specie(s), structure, density and age; presence of living worms, water infiltrations, wood oxidation, presence of metal particles), the process of the painting creation , changes in composition, underlying paintings, pigment's composition (of white, red, blue and yellow mineral pigments, for example presence of </a:t>
            </a:r>
            <a:r>
              <a:rPr lang="en-US" sz="1200" b="0" i="0" kern="1200" dirty="0" err="1" smtClean="0">
                <a:solidFill>
                  <a:schemeClr val="tx1"/>
                </a:solidFill>
                <a:latin typeface="+mn-lt"/>
                <a:ea typeface="+mn-ea"/>
                <a:cs typeface="+mn-cs"/>
              </a:rPr>
              <a:t>Pb</a:t>
            </a:r>
            <a:r>
              <a:rPr lang="en-US" sz="1200" b="0" i="0" kern="1200" dirty="0" smtClean="0">
                <a:solidFill>
                  <a:schemeClr val="tx1"/>
                </a:solidFill>
                <a:latin typeface="+mn-lt"/>
                <a:ea typeface="+mn-ea"/>
                <a:cs typeface="+mn-cs"/>
              </a:rPr>
              <a:t>, of quicksilver (in the bolus for gilding)), of gesso integrations, the existence of older restorations, etc. Together with the mapping of original painting extension and its status of conservation, it helped the solution of the authentication problem </a:t>
            </a:r>
            <a:r>
              <a:rPr lang="en-US" dirty="0" smtClean="0"/>
              <a:t> and to build an idea of what the original composition was like. The inverted radiography had to help the enhancement of details that rest invisible because optically dominated by the background.</a:t>
            </a:r>
            <a:endParaRPr lang="it-IT" dirty="0" smtClean="0"/>
          </a:p>
        </p:txBody>
      </p:sp>
      <p:sp>
        <p:nvSpPr>
          <p:cNvPr id="4" name="Segnaposto numero diapositiva 3"/>
          <p:cNvSpPr>
            <a:spLocks noGrp="1"/>
          </p:cNvSpPr>
          <p:nvPr>
            <p:ph type="sldNum" sz="quarter" idx="10"/>
          </p:nvPr>
        </p:nvSpPr>
        <p:spPr/>
        <p:txBody>
          <a:bodyPr/>
          <a:lstStyle/>
          <a:p>
            <a:fld id="{C2811BEC-1DE0-45FE-B05A-6DB8C10750D2}" type="slidenum">
              <a:rPr lang="it-IT" smtClean="0"/>
              <a:pPr/>
              <a:t>10</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smtClean="0"/>
          </a:p>
          <a:p>
            <a:r>
              <a:rPr lang="en-US" dirty="0" smtClean="0"/>
              <a:t>The XR close-up of the lower right corner showed that the</a:t>
            </a:r>
            <a:r>
              <a:rPr lang="en-US" baseline="0" dirty="0" smtClean="0"/>
              <a:t> </a:t>
            </a:r>
            <a:r>
              <a:rPr lang="en-US" dirty="0" smtClean="0"/>
              <a:t>engraved and gilded</a:t>
            </a:r>
            <a:r>
              <a:rPr lang="en-US" baseline="0" dirty="0" smtClean="0"/>
              <a:t> </a:t>
            </a:r>
            <a:r>
              <a:rPr lang="en-US" dirty="0" smtClean="0"/>
              <a:t>frame was not carved from the wood, but formed by two thin twines running parallel and prepared with glue and chalk. The</a:t>
            </a:r>
            <a:r>
              <a:rPr lang="en-US" baseline="0" dirty="0" smtClean="0"/>
              <a:t> e</a:t>
            </a:r>
            <a:r>
              <a:rPr lang="en-US" dirty="0" smtClean="0"/>
              <a:t>dge external to the second frame of twine is characterized by a fairly coarse processing, without </a:t>
            </a:r>
            <a:r>
              <a:rPr lang="en-US" dirty="0" err="1" smtClean="0"/>
              <a:t>levcas</a:t>
            </a:r>
            <a:r>
              <a:rPr lang="en-US" dirty="0" smtClean="0"/>
              <a:t>. The individualization of the pigments without taking samples was based on the rule </a:t>
            </a:r>
            <a:r>
              <a:rPr lang="en-US" sz="1200" kern="1200" dirty="0" smtClean="0">
                <a:solidFill>
                  <a:schemeClr val="tx1"/>
                </a:solidFill>
                <a:latin typeface="+mn-lt"/>
                <a:ea typeface="+mn-ea"/>
                <a:cs typeface="+mn-cs"/>
              </a:rPr>
              <a:t>that the X-ray absorption of the different elements depends  on the square exponent of their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periodical number </a:t>
            </a:r>
            <a:r>
              <a:rPr lang="en-US" sz="1200" kern="1200" baseline="0" dirty="0" smtClean="0">
                <a:solidFill>
                  <a:schemeClr val="tx1"/>
                </a:solidFill>
                <a:latin typeface="+mn-lt"/>
                <a:ea typeface="+mn-ea"/>
                <a:cs typeface="+mn-cs"/>
              </a:rPr>
              <a:t>(as reported  in the table right).</a:t>
            </a:r>
            <a:endParaRPr lang="it-IT" dirty="0"/>
          </a:p>
        </p:txBody>
      </p:sp>
      <p:sp>
        <p:nvSpPr>
          <p:cNvPr id="4" name="Segnaposto numero diapositiva 3"/>
          <p:cNvSpPr>
            <a:spLocks noGrp="1"/>
          </p:cNvSpPr>
          <p:nvPr>
            <p:ph type="sldNum" sz="quarter" idx="10"/>
          </p:nvPr>
        </p:nvSpPr>
        <p:spPr/>
        <p:txBody>
          <a:bodyPr/>
          <a:lstStyle/>
          <a:p>
            <a:fld id="{C2811BEC-1DE0-45FE-B05A-6DB8C10750D2}" type="slidenum">
              <a:rPr lang="it-IT" smtClean="0"/>
              <a:pPr/>
              <a:t>11</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cross-referencing of the results obtained in the course of the complex stylistic, iconographic, technical-technological and digital spectral investigation allowed the identification - without sample collection - of some of the pigments employed and of original parts under paints, thus providing substantial clues for the reconstruction of the various transformations of the original icon. The definition of their extent and date was possible mainly taking into account the differences that distinguish the Orthodox tradition from the Latin as regards the plastic construction of the figures, the type of perspective, the painting technique, and the use of specific materials. Thanks to the abundance of data of </a:t>
            </a:r>
            <a:r>
              <a:rPr lang="en-US" sz="1200" kern="1200" dirty="0" err="1" smtClean="0">
                <a:solidFill>
                  <a:schemeClr val="tx1"/>
                </a:solidFill>
                <a:latin typeface="+mn-lt"/>
                <a:ea typeface="+mn-ea"/>
                <a:cs typeface="+mn-cs"/>
              </a:rPr>
              <a:t>archaeometric</a:t>
            </a:r>
            <a:r>
              <a:rPr lang="en-US" sz="1200" kern="1200" dirty="0" smtClean="0">
                <a:solidFill>
                  <a:schemeClr val="tx1"/>
                </a:solidFill>
                <a:latin typeface="+mn-lt"/>
                <a:ea typeface="+mn-ea"/>
                <a:cs typeface="+mn-cs"/>
              </a:rPr>
              <a:t> value, a highly plausible </a:t>
            </a:r>
            <a:r>
              <a:rPr lang="en-US" sz="1200" kern="1200" dirty="0" err="1" smtClean="0">
                <a:solidFill>
                  <a:schemeClr val="tx1"/>
                </a:solidFill>
                <a:latin typeface="+mn-lt"/>
                <a:ea typeface="+mn-ea"/>
                <a:cs typeface="+mn-cs"/>
              </a:rPr>
              <a:t>periodization</a:t>
            </a:r>
            <a:r>
              <a:rPr lang="en-US" sz="1200" kern="1200" dirty="0" smtClean="0">
                <a:solidFill>
                  <a:schemeClr val="tx1"/>
                </a:solidFill>
                <a:latin typeface="+mn-lt"/>
                <a:ea typeface="+mn-ea"/>
                <a:cs typeface="+mn-cs"/>
              </a:rPr>
              <a:t> of the various interventions could be advanced according to which the original icon was created in post Byzantine style, with inscriptions in Greek on the verse and with </a:t>
            </a:r>
            <a:r>
              <a:rPr lang="en-US" sz="1200" b="0" i="0" kern="1200" dirty="0" smtClean="0">
                <a:solidFill>
                  <a:schemeClr val="tx1"/>
                </a:solidFill>
                <a:latin typeface="+mn-lt"/>
                <a:ea typeface="+mn-ea"/>
                <a:cs typeface="+mn-cs"/>
              </a:rPr>
              <a:t>the master's signature on the back.</a:t>
            </a:r>
            <a:r>
              <a:rPr lang="en-US" dirty="0" smtClean="0"/>
              <a:t> </a:t>
            </a:r>
            <a:r>
              <a:rPr lang="en-US" sz="1200" b="0" i="0" kern="1200" dirty="0" smtClean="0">
                <a:solidFill>
                  <a:schemeClr val="tx1"/>
                </a:solidFill>
                <a:latin typeface="+mn-lt"/>
                <a:ea typeface="+mn-ea"/>
                <a:cs typeface="+mn-cs"/>
              </a:rPr>
              <a:t>In the second phase, the pastille ornaments were added hiding the Greek name of the scene, the frames around the central field and the relief halos. On this occasion the thong of Christ was modified and in the background was introduced the now visible Jerusalem wall, with relief underlining of the stones. In the third phase, together with the touch-ups of the faces and hands with oil, the module with the skull of Adam was covered and the Greek inscription on the cross replaced with INRI. Also the </a:t>
            </a:r>
            <a:r>
              <a:rPr lang="en-US" sz="1200" b="0" i="0" kern="1200" dirty="0" err="1" smtClean="0">
                <a:solidFill>
                  <a:schemeClr val="tx1"/>
                </a:solidFill>
                <a:latin typeface="+mn-lt"/>
                <a:ea typeface="+mn-ea"/>
                <a:cs typeface="+mn-cs"/>
              </a:rPr>
              <a:t>maphorion</a:t>
            </a:r>
            <a:r>
              <a:rPr lang="en-US" sz="1200" b="0" i="0" kern="1200" dirty="0" smtClean="0">
                <a:solidFill>
                  <a:schemeClr val="tx1"/>
                </a:solidFill>
                <a:latin typeface="+mn-lt"/>
                <a:ea typeface="+mn-ea"/>
                <a:cs typeface="+mn-cs"/>
              </a:rPr>
              <a:t> of the Virgin was repainted, hiding the original, detailed design of the folds and their graphic ornamentation visible in XR.</a:t>
            </a:r>
            <a:r>
              <a:rPr lang="en-US" dirty="0" smtClean="0"/>
              <a:t> </a:t>
            </a:r>
            <a:br>
              <a:rPr lang="en-US" dirty="0" smtClean="0"/>
            </a:br>
            <a:r>
              <a:rPr lang="en-US" dirty="0" smtClean="0"/>
              <a:t/>
            </a:r>
            <a:br>
              <a:rPr lang="en-US" dirty="0" smtClean="0"/>
            </a:b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C2811BEC-1DE0-45FE-B05A-6DB8C10750D2}" type="slidenum">
              <a:rPr lang="it-IT" smtClean="0"/>
              <a:pPr/>
              <a:t>12</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Of particular utility for the attribution of the painting has </a:t>
            </a:r>
            <a:r>
              <a:rPr lang="en-US" sz="1200" kern="1200" dirty="0" smtClean="0">
                <a:solidFill>
                  <a:schemeClr val="tx1"/>
                </a:solidFill>
                <a:latin typeface="+mn-lt"/>
                <a:ea typeface="+mn-ea"/>
                <a:cs typeface="+mn-cs"/>
              </a:rPr>
              <a:t>been the elemental analysis  of different pigments and dyes of </a:t>
            </a:r>
            <a:r>
              <a:rPr lang="en-US" sz="1200" kern="1200" dirty="0" err="1" smtClean="0">
                <a:solidFill>
                  <a:schemeClr val="tx1"/>
                </a:solidFill>
                <a:latin typeface="+mn-lt"/>
                <a:ea typeface="+mn-ea"/>
                <a:cs typeface="+mn-cs"/>
              </a:rPr>
              <a:t>archaeometric</a:t>
            </a:r>
            <a:r>
              <a:rPr lang="en-US" sz="1200" kern="1200" dirty="0" smtClean="0">
                <a:solidFill>
                  <a:schemeClr val="tx1"/>
                </a:solidFill>
                <a:latin typeface="+mn-lt"/>
                <a:ea typeface="+mn-ea"/>
                <a:cs typeface="+mn-cs"/>
              </a:rPr>
              <a:t> importance based on their reaction to XR, UV and IR. </a:t>
            </a:r>
            <a:endParaRPr lang="it-IT"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Other important guidelines for the reconstruction of the three phases created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he </a:t>
            </a:r>
            <a:r>
              <a:rPr lang="en-US" sz="1200" kern="1200" dirty="0" smtClean="0">
                <a:solidFill>
                  <a:schemeClr val="tx1"/>
                </a:solidFill>
                <a:latin typeface="+mn-lt"/>
                <a:ea typeface="+mn-ea"/>
                <a:cs typeface="+mn-cs"/>
              </a:rPr>
              <a:t>documentation collected in occasion of the STSM “Spectral investigation of Serbian Baroque icons” carried out in </a:t>
            </a:r>
            <a:r>
              <a:rPr lang="en-US" sz="1200" kern="1200" dirty="0" err="1" smtClean="0">
                <a:solidFill>
                  <a:schemeClr val="tx1"/>
                </a:solidFill>
                <a:latin typeface="+mn-lt"/>
                <a:ea typeface="+mn-ea"/>
                <a:cs typeface="+mn-cs"/>
              </a:rPr>
              <a:t>Galerija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Matica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Srpska</a:t>
            </a:r>
            <a:r>
              <a:rPr lang="en-US" sz="1200" kern="1200" dirty="0" smtClean="0">
                <a:solidFill>
                  <a:schemeClr val="tx1"/>
                </a:solidFill>
                <a:latin typeface="+mn-lt"/>
                <a:ea typeface="+mn-ea"/>
                <a:cs typeface="+mn-cs"/>
              </a:rPr>
              <a:t> November 2014 </a:t>
            </a:r>
            <a:r>
              <a:rPr lang="en-US" sz="1200" kern="1200" dirty="0" smtClean="0">
                <a:solidFill>
                  <a:schemeClr val="tx1"/>
                </a:solidFill>
                <a:latin typeface="+mn-lt"/>
                <a:ea typeface="+mn-ea"/>
                <a:cs typeface="+mn-cs"/>
              </a:rPr>
              <a:t>(funded </a:t>
            </a:r>
            <a:r>
              <a:rPr lang="en-US" sz="1200" kern="1200" dirty="0" smtClean="0">
                <a:solidFill>
                  <a:schemeClr val="tx1"/>
                </a:solidFill>
                <a:latin typeface="+mn-lt"/>
                <a:ea typeface="+mn-ea"/>
                <a:cs typeface="+mn-cs"/>
              </a:rPr>
              <a:t>by the COST COSCH Action </a:t>
            </a:r>
            <a:r>
              <a:rPr lang="en-US" sz="1200" kern="1200" dirty="0" smtClean="0">
                <a:solidFill>
                  <a:schemeClr val="tx1"/>
                </a:solidFill>
                <a:latin typeface="+mn-lt"/>
                <a:ea typeface="+mn-ea"/>
                <a:cs typeface="+mn-cs"/>
              </a:rPr>
              <a:t>TD1201)</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where </a:t>
            </a:r>
            <a:r>
              <a:rPr lang="en-US" sz="1200" kern="1200" dirty="0" smtClean="0">
                <a:solidFill>
                  <a:schemeClr val="tx1"/>
                </a:solidFill>
                <a:latin typeface="+mn-lt"/>
                <a:ea typeface="+mn-ea"/>
                <a:cs typeface="+mn-cs"/>
              </a:rPr>
              <a:t>are conserved important works of post Byzantine paintings </a:t>
            </a:r>
            <a:r>
              <a:rPr lang="en-US" sz="1200" kern="1200" dirty="0" smtClean="0">
                <a:solidFill>
                  <a:schemeClr val="tx1"/>
                </a:solidFill>
                <a:latin typeface="+mn-lt"/>
                <a:ea typeface="+mn-ea"/>
                <a:cs typeface="+mn-cs"/>
              </a:rPr>
              <a:t>carried out in </a:t>
            </a:r>
            <a:r>
              <a:rPr lang="en-US" sz="1200" kern="1200" dirty="0" smtClean="0">
                <a:solidFill>
                  <a:schemeClr val="tx1"/>
                </a:solidFill>
                <a:latin typeface="+mn-lt"/>
                <a:ea typeface="+mn-ea"/>
                <a:cs typeface="+mn-cs"/>
              </a:rPr>
              <a:t>the central and western Balkans in</a:t>
            </a:r>
            <a:r>
              <a:rPr lang="en-US" sz="1200" kern="1200" baseline="0" dirty="0" smtClean="0">
                <a:solidFill>
                  <a:schemeClr val="tx1"/>
                </a:solidFill>
                <a:latin typeface="+mn-lt"/>
                <a:ea typeface="+mn-ea"/>
                <a:cs typeface="+mn-cs"/>
              </a:rPr>
              <a:t> the period among</a:t>
            </a:r>
            <a:r>
              <a:rPr lang="en-US" sz="1200" kern="1200" dirty="0" smtClean="0">
                <a:solidFill>
                  <a:schemeClr val="tx1"/>
                </a:solidFill>
                <a:latin typeface="+mn-lt"/>
                <a:ea typeface="+mn-ea"/>
                <a:cs typeface="+mn-cs"/>
              </a:rPr>
              <a:t> the 16</a:t>
            </a:r>
            <a:r>
              <a:rPr lang="en-US" sz="1200" kern="1200" baseline="30000" dirty="0" smtClean="0">
                <a:solidFill>
                  <a:schemeClr val="tx1"/>
                </a:solidFill>
                <a:latin typeface="+mn-lt"/>
                <a:ea typeface="+mn-ea"/>
                <a:cs typeface="+mn-cs"/>
              </a:rPr>
              <a:t>th</a:t>
            </a:r>
            <a:r>
              <a:rPr lang="en-US" sz="1200" kern="1200" dirty="0" smtClean="0">
                <a:solidFill>
                  <a:schemeClr val="tx1"/>
                </a:solidFill>
                <a:latin typeface="+mn-lt"/>
                <a:ea typeface="+mn-ea"/>
                <a:cs typeface="+mn-cs"/>
              </a:rPr>
              <a:t>-18</a:t>
            </a:r>
            <a:r>
              <a:rPr lang="en-US" sz="1200" kern="1200" baseline="30000" dirty="0" smtClean="0">
                <a:solidFill>
                  <a:schemeClr val="tx1"/>
                </a:solidFill>
                <a:latin typeface="+mn-lt"/>
                <a:ea typeface="+mn-ea"/>
                <a:cs typeface="+mn-cs"/>
              </a:rPr>
              <a:t>th</a:t>
            </a:r>
            <a:r>
              <a:rPr lang="en-US" sz="1200" kern="1200" baseline="0" dirty="0" smtClean="0">
                <a:solidFill>
                  <a:schemeClr val="tx1"/>
                </a:solidFill>
                <a:latin typeface="+mn-lt"/>
                <a:ea typeface="+mn-ea"/>
                <a:cs typeface="+mn-cs"/>
              </a:rPr>
              <a:t> c.</a:t>
            </a:r>
            <a:endParaRPr lang="it-IT" sz="1200" kern="1200" dirty="0" smtClean="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C2811BEC-1DE0-45FE-B05A-6DB8C10750D2}" type="slidenum">
              <a:rPr lang="it-IT" smtClean="0"/>
              <a:pPr/>
              <a:t>13</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the present case, with the help of particular digital visualizations an ancient Crucifixion icon has been studied by optical microscopy, macro photography in VIS/raking light, ultraviolet fluorescence, infrared </a:t>
            </a:r>
            <a:r>
              <a:rPr lang="en-US" sz="1200" kern="1200" dirty="0" err="1" smtClean="0">
                <a:solidFill>
                  <a:schemeClr val="tx1"/>
                </a:solidFill>
                <a:latin typeface="+mn-lt"/>
                <a:ea typeface="+mn-ea"/>
                <a:cs typeface="+mn-cs"/>
              </a:rPr>
              <a:t>reflectography</a:t>
            </a:r>
            <a:r>
              <a:rPr lang="en-US" sz="1200" kern="1200" dirty="0" smtClean="0">
                <a:solidFill>
                  <a:schemeClr val="tx1"/>
                </a:solidFill>
                <a:latin typeface="+mn-lt"/>
                <a:ea typeface="+mn-ea"/>
                <a:cs typeface="+mn-cs"/>
              </a:rPr>
              <a:t> and X-ray. Technically relevant parameters and suitable algorithms have been selected in a proper sequence to segment the studied images into meaningful elements functional to the attribution of the icon through analysis of the employed materials  and techniques.</a:t>
            </a:r>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t>
            </a:r>
            <a:r>
              <a:rPr lang="en-US" sz="1200" kern="1200" dirty="0" smtClean="0">
                <a:solidFill>
                  <a:schemeClr val="tx1"/>
                </a:solidFill>
                <a:latin typeface="+mn-lt"/>
                <a:ea typeface="+mn-ea"/>
                <a:cs typeface="+mn-cs"/>
              </a:rPr>
              <a:t>diagnostic campaign conducted on the icon has been limited to spectral analysis by imaging techniques. The experiments aimed to study the reaction of gesso, paint and varnish layers together as well as separately to UV, IR and XR radiation. All information necessary to the study (analogue pictures, texts, </a:t>
            </a:r>
            <a:r>
              <a:rPr lang="en-US" sz="1200" kern="1200" dirty="0" smtClean="0">
                <a:solidFill>
                  <a:schemeClr val="tx1"/>
                </a:solidFill>
                <a:latin typeface="+mn-lt"/>
                <a:ea typeface="+mn-ea"/>
                <a:cs typeface="+mn-cs"/>
              </a:rPr>
              <a:t>reference tables as for the spectral investigation etc</a:t>
            </a:r>
            <a:r>
              <a:rPr lang="en-US" sz="1200" kern="1200" dirty="0" smtClean="0">
                <a:solidFill>
                  <a:schemeClr val="tx1"/>
                </a:solidFill>
                <a:latin typeface="+mn-lt"/>
                <a:ea typeface="+mn-ea"/>
                <a:cs typeface="+mn-cs"/>
              </a:rPr>
              <a:t>.) has also been digitized. Large files have been reduced and transformed to formats that allow to visualize them contemporary by </a:t>
            </a:r>
            <a:r>
              <a:rPr lang="en-US" sz="1200" kern="1200" dirty="0" smtClean="0">
                <a:solidFill>
                  <a:schemeClr val="tx1"/>
                </a:solidFill>
                <a:latin typeface="+mn-lt"/>
                <a:ea typeface="+mn-ea"/>
                <a:cs typeface="+mn-cs"/>
              </a:rPr>
              <a:t>an </a:t>
            </a:r>
            <a:r>
              <a:rPr lang="en-US" sz="1200" kern="1200" dirty="0" smtClean="0">
                <a:solidFill>
                  <a:schemeClr val="tx1"/>
                </a:solidFill>
                <a:latin typeface="+mn-lt"/>
                <a:ea typeface="+mn-ea"/>
                <a:cs typeface="+mn-cs"/>
              </a:rPr>
              <a:t>internal image viewer. </a:t>
            </a:r>
            <a:endParaRPr lang="it-IT" dirty="0"/>
          </a:p>
        </p:txBody>
      </p:sp>
      <p:sp>
        <p:nvSpPr>
          <p:cNvPr id="4" name="Segnaposto numero diapositiva 3"/>
          <p:cNvSpPr>
            <a:spLocks noGrp="1"/>
          </p:cNvSpPr>
          <p:nvPr>
            <p:ph type="sldNum" sz="quarter" idx="10"/>
          </p:nvPr>
        </p:nvSpPr>
        <p:spPr/>
        <p:txBody>
          <a:bodyPr/>
          <a:lstStyle/>
          <a:p>
            <a:fld id="{C2811BEC-1DE0-45FE-B05A-6DB8C10750D2}" type="slidenum">
              <a:rPr lang="it-IT" smtClean="0"/>
              <a:pPr/>
              <a:t>2</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All images have been rendered more legible by </a:t>
            </a:r>
            <a:r>
              <a:rPr lang="en-US" sz="1200" kern="1200" dirty="0" err="1" smtClean="0">
                <a:solidFill>
                  <a:schemeClr val="tx1"/>
                </a:solidFill>
                <a:latin typeface="+mn-lt"/>
                <a:ea typeface="+mn-ea"/>
                <a:cs typeface="+mn-cs"/>
              </a:rPr>
              <a:t>denoising</a:t>
            </a:r>
            <a:r>
              <a:rPr lang="en-US" sz="1200" kern="1200" dirty="0" smtClean="0">
                <a:solidFill>
                  <a:schemeClr val="tx1"/>
                </a:solidFill>
                <a:latin typeface="+mn-lt"/>
                <a:ea typeface="+mn-ea"/>
                <a:cs typeface="+mn-cs"/>
              </a:rPr>
              <a:t>, histogram adaptation, selection of the color palette and color inversion, by monochromatic filtering of the visible light and chromatic transformation of halftone images, morphological filtration, edge detection, opportune highlighting or  shading of the surface relief . Besides the “moveable virtual light source”, the “color mapping” , “layer-structure”, “transparency” and “edge filter” functionalities have been of great efficacy for enhancing the visibility of the processed images, particularly regarding their intensity, color, density, homogeneity; the presence of dark or clear areas and lines which are of primary importance for the evaluation of the chemo-physical properties of the artifact. </a:t>
            </a:r>
            <a:endParaRPr lang="it-IT" dirty="0" smtClean="0"/>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Opportune highlighting or  shading of the surface relief is comparable to raking light photography in its capacity to emphasize details and moreover, </a:t>
            </a:r>
            <a:r>
              <a:rPr lang="en-US" sz="1200" kern="1200" dirty="0" smtClean="0">
                <a:solidFill>
                  <a:schemeClr val="tx1"/>
                </a:solidFill>
                <a:latin typeface="+mn-lt"/>
                <a:ea typeface="+mn-ea"/>
                <a:cs typeface="+mn-cs"/>
              </a:rPr>
              <a:t>as seen on the pictures here, it </a:t>
            </a:r>
            <a:r>
              <a:rPr lang="en-US" sz="1200" kern="1200" dirty="0" smtClean="0">
                <a:solidFill>
                  <a:schemeClr val="tx1"/>
                </a:solidFill>
                <a:latin typeface="+mn-lt"/>
                <a:ea typeface="+mn-ea"/>
                <a:cs typeface="+mn-cs"/>
              </a:rPr>
              <a:t>has the advantage of producing shadings from any angle anytime</a:t>
            </a:r>
            <a:endParaRPr lang="it-IT" dirty="0"/>
          </a:p>
        </p:txBody>
      </p:sp>
      <p:sp>
        <p:nvSpPr>
          <p:cNvPr id="4" name="Segnaposto numero diapositiva 3"/>
          <p:cNvSpPr>
            <a:spLocks noGrp="1"/>
          </p:cNvSpPr>
          <p:nvPr>
            <p:ph type="sldNum" sz="quarter" idx="10"/>
          </p:nvPr>
        </p:nvSpPr>
        <p:spPr/>
        <p:txBody>
          <a:bodyPr/>
          <a:lstStyle/>
          <a:p>
            <a:fld id="{C2811BEC-1DE0-45FE-B05A-6DB8C10750D2}" type="slidenum">
              <a:rPr lang="it-IT" smtClean="0"/>
              <a:pPr/>
              <a:t>3</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20000"/>
          </a:bodyPr>
          <a:lstStyle/>
          <a:p>
            <a:pPr marL="0" marR="0" indent="0" algn="l" defTabSz="914400" rtl="0" eaLnBrk="1" fontAlgn="auto" latinLnBrk="0" hangingPunct="0">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object of this case study is an ancient panel painting actually in the </a:t>
            </a:r>
            <a:r>
              <a:rPr lang="en-US" sz="1200" kern="1200" dirty="0" err="1" smtClean="0">
                <a:solidFill>
                  <a:schemeClr val="tx1"/>
                </a:solidFill>
                <a:latin typeface="+mn-lt"/>
                <a:ea typeface="+mn-ea"/>
                <a:cs typeface="+mn-cs"/>
              </a:rPr>
              <a:t>Ferdinando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Mazzei</a:t>
            </a:r>
            <a:r>
              <a:rPr lang="en-US" sz="1200" kern="1200" dirty="0" smtClean="0">
                <a:solidFill>
                  <a:schemeClr val="tx1"/>
                </a:solidFill>
                <a:latin typeface="+mn-lt"/>
                <a:ea typeface="+mn-ea"/>
                <a:cs typeface="+mn-cs"/>
              </a:rPr>
              <a:t> collection (Rome),depicting the Crucifixion, about whose place of origin, date and vicissitudes there is any information.</a:t>
            </a:r>
            <a:endParaRPr lang="it-IT" sz="1200" kern="1200" dirty="0" smtClean="0">
              <a:solidFill>
                <a:schemeClr val="tx1"/>
              </a:solidFill>
              <a:latin typeface="+mn-lt"/>
              <a:ea typeface="+mn-ea"/>
              <a:cs typeface="+mn-cs"/>
            </a:endParaRPr>
          </a:p>
          <a:p>
            <a:pPr hangingPunct="0"/>
            <a:r>
              <a:rPr lang="en-US" sz="1200" kern="1200" dirty="0" smtClean="0">
                <a:solidFill>
                  <a:schemeClr val="tx1"/>
                </a:solidFill>
                <a:latin typeface="+mn-lt"/>
                <a:ea typeface="+mn-ea"/>
                <a:cs typeface="+mn-cs"/>
              </a:rPr>
              <a:t>The whole representation is denoted by profound dichotomy between the iconographic composition, on the one hand, and the technical realization of the painting and its ornamentation – on the other. For example, at the foot of the cross, in front of the Virgin, we do not find Longinus, as traditional, but a figure that would be compactable with that of John the Theologian, however, of such feminine traits as to confuse him with Mary Magdalene. That this may not be authentic springs from the relief of the pictorial layer in raking light. Besides, from the naked eye observation is visible that the wooden support should be much older than the style of painting, indicative for the religious art of the reformed Catholic Church (17</a:t>
            </a:r>
            <a:r>
              <a:rPr lang="en-US" sz="1200" kern="1200" baseline="30000" dirty="0" smtClean="0">
                <a:solidFill>
                  <a:schemeClr val="tx1"/>
                </a:solidFill>
                <a:latin typeface="+mn-lt"/>
                <a:ea typeface="+mn-ea"/>
                <a:cs typeface="+mn-cs"/>
              </a:rPr>
              <a:t>th</a:t>
            </a:r>
            <a:r>
              <a:rPr lang="en-US" sz="1200" kern="1200" dirty="0" smtClean="0">
                <a:solidFill>
                  <a:schemeClr val="tx1"/>
                </a:solidFill>
                <a:latin typeface="+mn-lt"/>
                <a:ea typeface="+mn-ea"/>
                <a:cs typeface="+mn-cs"/>
              </a:rPr>
              <a:t> – 18</a:t>
            </a:r>
            <a:r>
              <a:rPr lang="en-US" sz="1200" kern="1200" baseline="30000" dirty="0" smtClean="0">
                <a:solidFill>
                  <a:schemeClr val="tx1"/>
                </a:solidFill>
                <a:latin typeface="+mn-lt"/>
                <a:ea typeface="+mn-ea"/>
                <a:cs typeface="+mn-cs"/>
              </a:rPr>
              <a:t>th</a:t>
            </a:r>
            <a:r>
              <a:rPr lang="en-US" sz="1200" kern="1200" dirty="0" smtClean="0">
                <a:solidFill>
                  <a:schemeClr val="tx1"/>
                </a:solidFill>
                <a:latin typeface="+mn-lt"/>
                <a:ea typeface="+mn-ea"/>
                <a:cs typeface="+mn-cs"/>
              </a:rPr>
              <a:t> centuries) does presume. At that time, throughout all the Latin area the wooden supports had long since been replaced from textile fabrics and the egg tempera - from oil painting, whose invention mid 15</a:t>
            </a:r>
            <a:r>
              <a:rPr lang="en-US" sz="1200" kern="1200" baseline="30000" dirty="0" smtClean="0">
                <a:solidFill>
                  <a:schemeClr val="tx1"/>
                </a:solidFill>
                <a:latin typeface="+mn-lt"/>
                <a:ea typeface="+mn-ea"/>
                <a:cs typeface="+mn-cs"/>
              </a:rPr>
              <a:t>th</a:t>
            </a:r>
            <a:r>
              <a:rPr lang="en-US" sz="1200" kern="1200" dirty="0" smtClean="0">
                <a:solidFill>
                  <a:schemeClr val="tx1"/>
                </a:solidFill>
                <a:latin typeface="+mn-lt"/>
                <a:ea typeface="+mn-ea"/>
                <a:cs typeface="+mn-cs"/>
              </a:rPr>
              <a:t> c. is attributed to the great Flemish painter Jan van Eyck. </a:t>
            </a:r>
          </a:p>
          <a:p>
            <a:pPr hangingPunct="0"/>
            <a:endParaRPr lang="it-IT" sz="1200" kern="1200" dirty="0" smtClean="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fld id="{C2811BEC-1DE0-45FE-B05A-6DB8C10750D2}" type="slidenum">
              <a:rPr lang="it-IT" smtClean="0"/>
              <a:pPr/>
              <a:t>4</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Embarrassing are as well the flattened geometric and underlined in relief shapes of the stones that, with a sort of hyperrealism, depict the wall of Jerusalem in the background. And not least, the only preserved inscription on the painting, JNRJ (Jesus </a:t>
            </a:r>
            <a:r>
              <a:rPr lang="en-US" sz="1200" kern="1200" dirty="0" err="1" smtClean="0">
                <a:solidFill>
                  <a:schemeClr val="tx1"/>
                </a:solidFill>
                <a:latin typeface="+mn-lt"/>
                <a:ea typeface="+mn-ea"/>
                <a:cs typeface="+mn-cs"/>
              </a:rPr>
              <a:t>Nazarenus</a:t>
            </a:r>
            <a:r>
              <a:rPr lang="en-US" sz="1200" kern="1200" dirty="0" smtClean="0">
                <a:solidFill>
                  <a:schemeClr val="tx1"/>
                </a:solidFill>
                <a:latin typeface="+mn-lt"/>
                <a:ea typeface="+mn-ea"/>
                <a:cs typeface="+mn-cs"/>
              </a:rPr>
              <a:t> Rex </a:t>
            </a:r>
            <a:r>
              <a:rPr lang="en-US" sz="1200" kern="1200" dirty="0" err="1" smtClean="0">
                <a:solidFill>
                  <a:schemeClr val="tx1"/>
                </a:solidFill>
                <a:latin typeface="+mn-lt"/>
                <a:ea typeface="+mn-ea"/>
                <a:cs typeface="+mn-cs"/>
              </a:rPr>
              <a:t>Judaeorum</a:t>
            </a:r>
            <a:r>
              <a:rPr lang="en-US" sz="1200" kern="1200" dirty="0" smtClean="0">
                <a:solidFill>
                  <a:schemeClr val="tx1"/>
                </a:solidFill>
                <a:latin typeface="+mn-lt"/>
                <a:ea typeface="+mn-ea"/>
                <a:cs typeface="+mn-cs"/>
              </a:rPr>
              <a:t>) is in Latin, while on the back side we can see the typical cross dating formula in Greek, as used by post Byzantine iconographers.</a:t>
            </a:r>
            <a:r>
              <a:rPr lang="it-IT"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C2811BEC-1DE0-45FE-B05A-6DB8C10750D2}" type="slidenum">
              <a:rPr lang="it-IT" smtClean="0"/>
              <a:pPr/>
              <a:t>5</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Other perplexities arise from the fact that under Golgotha one does not see the usual for Orthodox iconography, module with the  skull of Adam, the rivers of paradise and the woods of which the cross was built. These elements not rarely are encountered even in Italian Renaissance art.</a:t>
            </a:r>
          </a:p>
          <a:p>
            <a:endParaRPr lang="it-IT" dirty="0"/>
          </a:p>
        </p:txBody>
      </p:sp>
      <p:sp>
        <p:nvSpPr>
          <p:cNvPr id="4" name="Segnaposto numero diapositiva 3"/>
          <p:cNvSpPr>
            <a:spLocks noGrp="1"/>
          </p:cNvSpPr>
          <p:nvPr>
            <p:ph type="sldNum" sz="quarter" idx="10"/>
          </p:nvPr>
        </p:nvSpPr>
        <p:spPr/>
        <p:txBody>
          <a:bodyPr/>
          <a:lstStyle/>
          <a:p>
            <a:fld id="{C2811BEC-1DE0-45FE-B05A-6DB8C10750D2}" type="slidenum">
              <a:rPr lang="it-IT" smtClean="0"/>
              <a:pPr/>
              <a:t>6</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investigation in the UV register had</a:t>
            </a:r>
            <a:r>
              <a:rPr lang="en-US" sz="1200" kern="1200" baseline="0" dirty="0" smtClean="0">
                <a:solidFill>
                  <a:schemeClr val="tx1"/>
                </a:solidFill>
                <a:latin typeface="+mn-lt"/>
                <a:ea typeface="+mn-ea"/>
                <a:cs typeface="+mn-cs"/>
              </a:rPr>
              <a:t> the</a:t>
            </a:r>
            <a:r>
              <a:rPr lang="en-US" sz="1200" kern="1200" dirty="0" smtClean="0">
                <a:solidFill>
                  <a:schemeClr val="tx1"/>
                </a:solidFill>
                <a:latin typeface="+mn-lt"/>
                <a:ea typeface="+mn-ea"/>
                <a:cs typeface="+mn-cs"/>
              </a:rPr>
              <a:t> purpose to explore :</a:t>
            </a:r>
          </a:p>
          <a:p>
            <a:r>
              <a:rPr lang="en-US" sz="1200" kern="1200" dirty="0" smtClean="0">
                <a:solidFill>
                  <a:schemeClr val="tx1"/>
                </a:solidFill>
                <a:latin typeface="+mn-lt"/>
                <a:ea typeface="+mn-ea"/>
                <a:cs typeface="+mn-cs"/>
              </a:rPr>
              <a:t>- the reaction of ground, paint and varnish layers together as well as separately to UV rays on base of  intensity, </a:t>
            </a:r>
            <a:r>
              <a:rPr lang="en-US" sz="1200" kern="1200" dirty="0" err="1" smtClean="0">
                <a:solidFill>
                  <a:schemeClr val="tx1"/>
                </a:solidFill>
                <a:latin typeface="+mn-lt"/>
                <a:ea typeface="+mn-ea"/>
                <a:cs typeface="+mn-cs"/>
              </a:rPr>
              <a:t>colour</a:t>
            </a:r>
            <a:r>
              <a:rPr lang="en-US" sz="1200" kern="1200" dirty="0" smtClean="0">
                <a:solidFill>
                  <a:schemeClr val="tx1"/>
                </a:solidFill>
                <a:latin typeface="+mn-lt"/>
                <a:ea typeface="+mn-ea"/>
                <a:cs typeface="+mn-cs"/>
              </a:rPr>
              <a:t>, density, homogeneity as indicators about the status of conservation (about losses and restorations);</a:t>
            </a:r>
          </a:p>
          <a:p>
            <a:r>
              <a:rPr lang="en-US" sz="1200" kern="1200" dirty="0" smtClean="0">
                <a:solidFill>
                  <a:schemeClr val="tx1"/>
                </a:solidFill>
                <a:latin typeface="+mn-lt"/>
                <a:ea typeface="+mn-ea"/>
                <a:cs typeface="+mn-cs"/>
              </a:rPr>
              <a:t>- the Characteristics of the protective layer: the presence of dark, resp. clear areas as sign of posterior interventions; deposits or missing protective layer ;  </a:t>
            </a:r>
          </a:p>
          <a:p>
            <a:pPr>
              <a:buFontTx/>
              <a:buChar char="-"/>
            </a:pPr>
            <a:r>
              <a:rPr lang="en-US" sz="1200" kern="1200" dirty="0" smtClean="0">
                <a:solidFill>
                  <a:schemeClr val="tx1"/>
                </a:solidFill>
                <a:latin typeface="+mn-lt"/>
                <a:ea typeface="+mn-ea"/>
                <a:cs typeface="+mn-cs"/>
              </a:rPr>
              <a:t>the reaction of gesso, paint and varnish layers together as well as separately to UV radiation as indicators about the pigment's composition (of white, red, blue and yellow mineral pigments) ;</a:t>
            </a:r>
          </a:p>
          <a:p>
            <a:r>
              <a:rPr lang="en-US" sz="1200" kern="1200" dirty="0" smtClean="0">
                <a:solidFill>
                  <a:schemeClr val="tx1"/>
                </a:solidFill>
                <a:latin typeface="+mn-lt"/>
                <a:ea typeface="+mn-ea"/>
                <a:cs typeface="+mn-cs"/>
              </a:rPr>
              <a:t>-  presence of </a:t>
            </a:r>
            <a:r>
              <a:rPr lang="en-US" sz="1200" kern="1200" dirty="0" err="1" smtClean="0">
                <a:solidFill>
                  <a:schemeClr val="tx1"/>
                </a:solidFill>
                <a:latin typeface="+mn-lt"/>
                <a:ea typeface="+mn-ea"/>
                <a:cs typeface="+mn-cs"/>
              </a:rPr>
              <a:t>archaeometric</a:t>
            </a:r>
            <a:r>
              <a:rPr lang="en-US" sz="1200" kern="1200" dirty="0" smtClean="0">
                <a:solidFill>
                  <a:schemeClr val="tx1"/>
                </a:solidFill>
                <a:latin typeface="+mn-lt"/>
                <a:ea typeface="+mn-ea"/>
                <a:cs typeface="+mn-cs"/>
              </a:rPr>
              <a:t> indicators  as, for example, of glues, egg, old </a:t>
            </a:r>
            <a:r>
              <a:rPr lang="en-US" sz="1200" kern="1200" dirty="0" err="1" smtClean="0">
                <a:solidFill>
                  <a:schemeClr val="tx1"/>
                </a:solidFill>
                <a:latin typeface="+mn-lt"/>
                <a:ea typeface="+mn-ea"/>
                <a:cs typeface="+mn-cs"/>
              </a:rPr>
              <a:t>Pb</a:t>
            </a:r>
            <a:r>
              <a:rPr lang="en-US" sz="1200" kern="1200" dirty="0" smtClean="0">
                <a:solidFill>
                  <a:schemeClr val="tx1"/>
                </a:solidFill>
                <a:latin typeface="+mn-lt"/>
                <a:ea typeface="+mn-ea"/>
                <a:cs typeface="+mn-cs"/>
              </a:rPr>
              <a:t> white, cinnabar or madder;</a:t>
            </a:r>
          </a:p>
          <a:p>
            <a:r>
              <a:rPr lang="en-US" sz="1200" kern="1200" dirty="0" smtClean="0">
                <a:solidFill>
                  <a:schemeClr val="tx1"/>
                </a:solidFill>
                <a:latin typeface="+mn-lt"/>
                <a:ea typeface="+mn-ea"/>
                <a:cs typeface="+mn-cs"/>
              </a:rPr>
              <a:t>-  presence of faded inscriptions made with iron-gall inks or with Hg, </a:t>
            </a:r>
            <a:r>
              <a:rPr lang="en-US" sz="1200" kern="1200" dirty="0" err="1" smtClean="0">
                <a:solidFill>
                  <a:schemeClr val="tx1"/>
                </a:solidFill>
                <a:latin typeface="+mn-lt"/>
                <a:ea typeface="+mn-ea"/>
                <a:cs typeface="+mn-cs"/>
              </a:rPr>
              <a:t>Pb</a:t>
            </a:r>
            <a:r>
              <a:rPr lang="en-US" sz="1200" kern="1200" dirty="0" smtClean="0">
                <a:solidFill>
                  <a:schemeClr val="tx1"/>
                </a:solidFill>
                <a:latin typeface="+mn-lt"/>
                <a:ea typeface="+mn-ea"/>
                <a:cs typeface="+mn-cs"/>
              </a:rPr>
              <a:t>, Cr and Fe containing pigments;</a:t>
            </a:r>
          </a:p>
          <a:p>
            <a:r>
              <a:rPr lang="en-US" sz="1200" kern="1200" dirty="0" smtClean="0">
                <a:solidFill>
                  <a:schemeClr val="tx1"/>
                </a:solidFill>
                <a:latin typeface="+mn-lt"/>
                <a:ea typeface="+mn-ea"/>
                <a:cs typeface="+mn-cs"/>
              </a:rPr>
              <a:t>-  the position in-depth of the inscriptions (under the varnish, between two layers of varnish, over them or on their place; over restored parts).</a:t>
            </a:r>
          </a:p>
          <a:p>
            <a:r>
              <a:rPr lang="en-US" sz="1200" kern="1200" dirty="0" smtClean="0">
                <a:solidFill>
                  <a:schemeClr val="tx1"/>
                </a:solidFill>
                <a:latin typeface="+mn-lt"/>
                <a:ea typeface="+mn-ea"/>
                <a:cs typeface="+mn-cs"/>
              </a:rPr>
              <a:t>- the dependence between the chemical nature of the materials considering also their age and the response they give to UV rays at determined lengths.</a:t>
            </a:r>
          </a:p>
        </p:txBody>
      </p:sp>
      <p:sp>
        <p:nvSpPr>
          <p:cNvPr id="4" name="Segnaposto numero diapositiva 3"/>
          <p:cNvSpPr>
            <a:spLocks noGrp="1"/>
          </p:cNvSpPr>
          <p:nvPr>
            <p:ph type="sldNum" sz="quarter" idx="10"/>
          </p:nvPr>
        </p:nvSpPr>
        <p:spPr/>
        <p:txBody>
          <a:bodyPr/>
          <a:lstStyle/>
          <a:p>
            <a:fld id="{C2811BEC-1DE0-45FE-B05A-6DB8C10750D2}" type="slidenum">
              <a:rPr lang="it-IT" smtClean="0"/>
              <a:pPr/>
              <a:t>7</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underlying layers were studied by infrared shooting at 950-1100 nm and infrared radiation between 1650 and 1800 nm. The investigation in the IR register had to learn more about the underlying layers of the painting, eventual modifications in the composition (</a:t>
            </a:r>
            <a:r>
              <a:rPr lang="en-US" sz="1200" kern="1200" dirty="0" err="1" smtClean="0">
                <a:solidFill>
                  <a:schemeClr val="tx1"/>
                </a:solidFill>
                <a:latin typeface="+mn-lt"/>
                <a:ea typeface="+mn-ea"/>
                <a:cs typeface="+mn-cs"/>
              </a:rPr>
              <a:t>pentimenti</a:t>
            </a:r>
            <a:r>
              <a:rPr lang="en-US" sz="1200" kern="1200" dirty="0" smtClean="0">
                <a:solidFill>
                  <a:schemeClr val="tx1"/>
                </a:solidFill>
                <a:latin typeface="+mn-lt"/>
                <a:ea typeface="+mn-ea"/>
                <a:cs typeface="+mn-cs"/>
              </a:rPr>
              <a:t>); to recognize the preparatory design: a hidden element, of particular importance in the attribution and dating, and to collect eventually data on the chemical composition of employed materials on base of already registered issues , for example make distinction between carbon, iron, copper  cadmium containing yellow and red pigments; if based on oil or shell lack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C2811BEC-1DE0-45FE-B05A-6DB8C10750D2}" type="slidenum">
              <a:rPr lang="it-IT" smtClean="0"/>
              <a:pPr/>
              <a:t>8</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IR investigation helped to identify the extent of the various modifications to which the original painting has been subjected over the centuries, and  to define their character. These touch-ups match especially the design of the anatomical parts and the cross. </a:t>
            </a:r>
            <a:r>
              <a:rPr lang="en-US" sz="1200" kern="1200" dirty="0" err="1" smtClean="0">
                <a:solidFill>
                  <a:schemeClr val="tx1"/>
                </a:solidFill>
                <a:latin typeface="+mn-lt"/>
                <a:ea typeface="+mn-ea"/>
                <a:cs typeface="+mn-cs"/>
              </a:rPr>
              <a:t>IRr</a:t>
            </a:r>
            <a:r>
              <a:rPr lang="en-US" sz="1200" kern="1200" dirty="0" smtClean="0">
                <a:solidFill>
                  <a:schemeClr val="tx1"/>
                </a:solidFill>
                <a:latin typeface="+mn-lt"/>
                <a:ea typeface="+mn-ea"/>
                <a:cs typeface="+mn-cs"/>
              </a:rPr>
              <a:t> also highlighted a widespread crackle (in shape of cells, in the central and lower part of the table), and fragments of very articulated drawing - in the mantle of Magdalene, for example, made by brush with carbon containing substance and visible as black lines. Under the inscription JNRJ appeared another, difficult to read, however compatible with the typical for the Greek - Byzantine Crucifixions «</a:t>
            </a:r>
            <a:r>
              <a:rPr lang="en-US" sz="1200" kern="1200" dirty="0" err="1" smtClean="0">
                <a:solidFill>
                  <a:schemeClr val="tx1"/>
                </a:solidFill>
                <a:latin typeface="+mn-lt"/>
                <a:ea typeface="+mn-ea"/>
                <a:cs typeface="+mn-cs"/>
              </a:rPr>
              <a:t>βαζ</a:t>
            </a:r>
            <a:r>
              <a:rPr lang="el-GR" sz="1200" kern="1200" dirty="0" smtClean="0">
                <a:solidFill>
                  <a:schemeClr val="tx1"/>
                </a:solidFill>
                <a:latin typeface="+mn-lt"/>
                <a:ea typeface="+mn-ea"/>
                <a:cs typeface="+mn-cs"/>
              </a:rPr>
              <a:t>ιλι</a:t>
            </a:r>
            <a:r>
              <a:rPr lang="en-US" sz="1200" kern="1200" dirty="0" err="1" smtClean="0">
                <a:solidFill>
                  <a:schemeClr val="tx1"/>
                </a:solidFill>
                <a:latin typeface="+mn-lt"/>
                <a:ea typeface="+mn-ea"/>
                <a:cs typeface="+mn-cs"/>
              </a:rPr>
              <a:t>ας</a:t>
            </a:r>
            <a:r>
              <a:rPr lang="en-US" sz="1200" kern="1200" dirty="0" smtClean="0">
                <a:solidFill>
                  <a:schemeClr val="tx1"/>
                </a:solidFill>
                <a:latin typeface="+mn-lt"/>
                <a:ea typeface="+mn-ea"/>
                <a:cs typeface="+mn-cs"/>
              </a:rPr>
              <a:t>». Under the canopy of the pinnacle to the right of the cross took shape a small figure of a person raising a cross (perhaps the converted to Christ soldier Longinus). </a:t>
            </a:r>
            <a:endParaRPr lang="it-IT" sz="1200" kern="1200" dirty="0" smtClean="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C2811BEC-1DE0-45FE-B05A-6DB8C10750D2}" type="slidenum">
              <a:rPr lang="it-IT" smtClean="0"/>
              <a:pPr/>
              <a:t>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Sottotitolo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Titolo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it-IT" smtClean="0"/>
              <a:t>Fare clic per modificare lo stile del titolo</a:t>
            </a:r>
            <a:endParaRPr kumimoji="0" lang="en-US"/>
          </a:p>
        </p:txBody>
      </p:sp>
      <p:cxnSp>
        <p:nvCxnSpPr>
          <p:cNvPr id="8" name="Connettore 1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Segnaposto data 14"/>
          <p:cNvSpPr>
            <a:spLocks noGrp="1"/>
          </p:cNvSpPr>
          <p:nvPr>
            <p:ph type="dt" sz="half" idx="10"/>
          </p:nvPr>
        </p:nvSpPr>
        <p:spPr/>
        <p:txBody>
          <a:bodyPr/>
          <a:lstStyle/>
          <a:p>
            <a:fld id="{EC1DF736-DADE-4FAA-B513-BAA2A87C72B1}" type="datetimeFigureOut">
              <a:rPr lang="it-IT" smtClean="0"/>
              <a:pPr/>
              <a:t>12/09/2022</a:t>
            </a:fld>
            <a:endParaRPr lang="it-IT"/>
          </a:p>
        </p:txBody>
      </p:sp>
      <p:sp>
        <p:nvSpPr>
          <p:cNvPr id="16" name="Segnaposto numero diapositiva 15"/>
          <p:cNvSpPr>
            <a:spLocks noGrp="1"/>
          </p:cNvSpPr>
          <p:nvPr>
            <p:ph type="sldNum" sz="quarter" idx="11"/>
          </p:nvPr>
        </p:nvSpPr>
        <p:spPr/>
        <p:txBody>
          <a:bodyPr/>
          <a:lstStyle/>
          <a:p>
            <a:fld id="{4892523A-712C-48E9-B19F-A19B996350F3}" type="slidenum">
              <a:rPr lang="it-IT" smtClean="0"/>
              <a:pPr/>
              <a:t>‹N›</a:t>
            </a:fld>
            <a:endParaRPr lang="it-IT"/>
          </a:p>
        </p:txBody>
      </p:sp>
      <p:sp>
        <p:nvSpPr>
          <p:cNvPr id="17" name="Segnaposto piè di pagina 16"/>
          <p:cNvSpPr>
            <a:spLocks noGrp="1"/>
          </p:cNvSpPr>
          <p:nvPr>
            <p:ph type="ftr" sz="quarter" idx="12"/>
          </p:nvPr>
        </p:nvSpPr>
        <p:spPr/>
        <p:txBody>
          <a:bodyPr/>
          <a:lstStyle/>
          <a:p>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EC1DF736-DADE-4FAA-B513-BAA2A87C72B1}" type="datetimeFigureOut">
              <a:rPr lang="it-IT" smtClean="0"/>
              <a:pPr/>
              <a:t>12/09/2022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892523A-712C-48E9-B19F-A19B996350F3}"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EC1DF736-DADE-4FAA-B513-BAA2A87C72B1}" type="datetimeFigureOut">
              <a:rPr lang="it-IT" smtClean="0"/>
              <a:pPr/>
              <a:t>12/09/2022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892523A-712C-48E9-B19F-A19B996350F3}"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9" name="Segnaposto contenuto 8"/>
          <p:cNvSpPr>
            <a:spLocks noGrp="1"/>
          </p:cNvSpPr>
          <p:nvPr>
            <p:ph idx="1"/>
          </p:nvPr>
        </p:nvSpPr>
        <p:spPr>
          <a:xfrm>
            <a:off x="457200" y="1524000"/>
            <a:ext cx="82296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4" name="Segnaposto data 13"/>
          <p:cNvSpPr>
            <a:spLocks noGrp="1"/>
          </p:cNvSpPr>
          <p:nvPr>
            <p:ph type="dt" sz="half" idx="14"/>
          </p:nvPr>
        </p:nvSpPr>
        <p:spPr/>
        <p:txBody>
          <a:bodyPr/>
          <a:lstStyle/>
          <a:p>
            <a:fld id="{EC1DF736-DADE-4FAA-B513-BAA2A87C72B1}" type="datetimeFigureOut">
              <a:rPr lang="it-IT" smtClean="0"/>
              <a:pPr/>
              <a:t>12/09/2022</a:t>
            </a:fld>
            <a:endParaRPr lang="it-IT"/>
          </a:p>
        </p:txBody>
      </p:sp>
      <p:sp>
        <p:nvSpPr>
          <p:cNvPr id="15" name="Segnaposto numero diapositiva 14"/>
          <p:cNvSpPr>
            <a:spLocks noGrp="1"/>
          </p:cNvSpPr>
          <p:nvPr>
            <p:ph type="sldNum" sz="quarter" idx="15"/>
          </p:nvPr>
        </p:nvSpPr>
        <p:spPr/>
        <p:txBody>
          <a:bodyPr/>
          <a:lstStyle>
            <a:lvl1pPr algn="ctr">
              <a:defRPr/>
            </a:lvl1pPr>
          </a:lstStyle>
          <a:p>
            <a:fld id="{4892523A-712C-48E9-B19F-A19B996350F3}" type="slidenum">
              <a:rPr lang="it-IT" smtClean="0"/>
              <a:pPr/>
              <a:t>‹N›</a:t>
            </a:fld>
            <a:endParaRPr lang="it-IT"/>
          </a:p>
        </p:txBody>
      </p:sp>
      <p:sp>
        <p:nvSpPr>
          <p:cNvPr id="16" name="Segnaposto piè di pagina 15"/>
          <p:cNvSpPr>
            <a:spLocks noGrp="1"/>
          </p:cNvSpPr>
          <p:nvPr>
            <p:ph type="ftr" sz="quarter" idx="16"/>
          </p:nvPr>
        </p:nvSpPr>
        <p:spPr/>
        <p:txBody>
          <a:bodyPr/>
          <a:lstStyle/>
          <a:p>
            <a:endParaRPr lang="it-IT"/>
          </a:p>
        </p:txBody>
      </p:sp>
      <p:sp>
        <p:nvSpPr>
          <p:cNvPr id="17" name="Titolo 16"/>
          <p:cNvSpPr>
            <a:spLocks noGrp="1"/>
          </p:cNvSpPr>
          <p:nvPr>
            <p:ph type="title"/>
          </p:nvPr>
        </p:nvSpPr>
        <p:spPr/>
        <p:txBody>
          <a:bodyPr rtlCol="0" anchor="b" anchorCtr="0"/>
          <a:lstStyle/>
          <a:p>
            <a:r>
              <a:rPr kumimoji="0" lang="it-IT" smtClean="0"/>
              <a:t>Fare clic per modificare lo stile del titolo</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EC1DF736-DADE-4FAA-B513-BAA2A87C72B1}" type="datetimeFigureOut">
              <a:rPr lang="it-IT" smtClean="0"/>
              <a:pPr/>
              <a:t>12/09/2022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892523A-712C-48E9-B19F-A19B996350F3}" type="slidenum">
              <a:rPr lang="it-IT" smtClean="0"/>
              <a:pPr/>
              <a:t>‹N›</a:t>
            </a:fld>
            <a:endParaRPr lang="it-IT"/>
          </a:p>
        </p:txBody>
      </p:sp>
      <p:sp>
        <p:nvSpPr>
          <p:cNvPr id="2" name="Titolo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cxnSp>
        <p:nvCxnSpPr>
          <p:cNvPr id="7" name="Connettore 1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fld id="{EC1DF736-DADE-4FAA-B513-BAA2A87C72B1}" type="datetimeFigureOut">
              <a:rPr lang="it-IT" smtClean="0"/>
              <a:pPr/>
              <a:t>12/09/2022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892523A-712C-48E9-B19F-A19B996350F3}" type="slidenum">
              <a:rPr lang="it-IT" smtClean="0"/>
              <a:pPr/>
              <a:t>‹N›</a:t>
            </a:fld>
            <a:endParaRPr lang="it-IT"/>
          </a:p>
        </p:txBody>
      </p:sp>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11" name="Segnaposto contenuto 10"/>
          <p:cNvSpPr>
            <a:spLocks noGrp="1"/>
          </p:cNvSpPr>
          <p:nvPr>
            <p:ph sz="half" idx="1"/>
          </p:nvPr>
        </p:nvSpPr>
        <p:spPr>
          <a:xfrm>
            <a:off x="457200" y="1524000"/>
            <a:ext cx="4059936"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524000"/>
            <a:ext cx="4059936"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9" name="Segnaposto numero diapositiva 8"/>
          <p:cNvSpPr>
            <a:spLocks noGrp="1"/>
          </p:cNvSpPr>
          <p:nvPr>
            <p:ph type="sldNum" sz="quarter" idx="12"/>
          </p:nvPr>
        </p:nvSpPr>
        <p:spPr/>
        <p:txBody>
          <a:bodyPr/>
          <a:lstStyle/>
          <a:p>
            <a:fld id="{4892523A-712C-48E9-B19F-A19B996350F3}" type="slidenum">
              <a:rPr lang="it-IT" smtClean="0"/>
              <a:pPr/>
              <a:t>‹N›</a:t>
            </a:fld>
            <a:endParaRPr lang="it-IT"/>
          </a:p>
        </p:txBody>
      </p:sp>
      <p:sp>
        <p:nvSpPr>
          <p:cNvPr id="8" name="Segnaposto piè di pagina 7"/>
          <p:cNvSpPr>
            <a:spLocks noGrp="1"/>
          </p:cNvSpPr>
          <p:nvPr>
            <p:ph type="ftr" sz="quarter" idx="11"/>
          </p:nvPr>
        </p:nvSpPr>
        <p:spPr/>
        <p:txBody>
          <a:bodyPr/>
          <a:lstStyle/>
          <a:p>
            <a:endParaRPr lang="it-IT"/>
          </a:p>
        </p:txBody>
      </p:sp>
      <p:sp>
        <p:nvSpPr>
          <p:cNvPr id="7" name="Segnaposto data 6"/>
          <p:cNvSpPr>
            <a:spLocks noGrp="1"/>
          </p:cNvSpPr>
          <p:nvPr>
            <p:ph type="dt" sz="half" idx="10"/>
          </p:nvPr>
        </p:nvSpPr>
        <p:spPr/>
        <p:txBody>
          <a:bodyPr/>
          <a:lstStyle/>
          <a:p>
            <a:fld id="{EC1DF736-DADE-4FAA-B513-BAA2A87C72B1}" type="datetimeFigureOut">
              <a:rPr lang="it-IT" smtClean="0"/>
              <a:pPr/>
              <a:t>12/09/2022</a:t>
            </a:fld>
            <a:endParaRPr lang="it-IT"/>
          </a:p>
        </p:txBody>
      </p:sp>
      <p:sp>
        <p:nvSpPr>
          <p:cNvPr id="3" name="Segnaposto testo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32" name="Segnaposto contenuto 31"/>
          <p:cNvSpPr>
            <a:spLocks noGrp="1"/>
          </p:cNvSpPr>
          <p:nvPr>
            <p:ph sz="half" idx="2"/>
          </p:nvPr>
        </p:nvSpPr>
        <p:spPr>
          <a:xfrm>
            <a:off x="457200" y="2201896"/>
            <a:ext cx="4038600" cy="391363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34" name="Segnaposto contenuto 33"/>
          <p:cNvSpPr>
            <a:spLocks noGrp="1"/>
          </p:cNvSpPr>
          <p:nvPr>
            <p:ph sz="quarter" idx="4"/>
          </p:nvPr>
        </p:nvSpPr>
        <p:spPr>
          <a:xfrm>
            <a:off x="4649788" y="2201896"/>
            <a:ext cx="4038600" cy="391363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 name="Titolo 1"/>
          <p:cNvSpPr>
            <a:spLocks noGrp="1"/>
          </p:cNvSpPr>
          <p:nvPr>
            <p:ph type="title"/>
          </p:nvPr>
        </p:nvSpPr>
        <p:spPr>
          <a:xfrm>
            <a:off x="457200" y="155448"/>
            <a:ext cx="8229600" cy="1143000"/>
          </a:xfrm>
        </p:spPr>
        <p:txBody>
          <a:bodyPr anchor="b" anchorCtr="0"/>
          <a:lstStyle>
            <a:lvl1pPr>
              <a:defRPr/>
            </a:lvl1pPr>
          </a:lstStyle>
          <a:p>
            <a:r>
              <a:rPr kumimoji="0" lang="it-IT" smtClean="0"/>
              <a:t>Fare clic per modificare lo stile del titolo</a:t>
            </a:r>
            <a:endParaRPr kumimoji="0" lang="en-US"/>
          </a:p>
        </p:txBody>
      </p:sp>
      <p:sp>
        <p:nvSpPr>
          <p:cNvPr id="12" name="Segnaposto testo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cxnSp>
        <p:nvCxnSpPr>
          <p:cNvPr id="10" name="Connettore 1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EC1DF736-DADE-4FAA-B513-BAA2A87C72B1}" type="datetimeFigureOut">
              <a:rPr lang="it-IT" smtClean="0"/>
              <a:pPr/>
              <a:t>12/09/2022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892523A-712C-48E9-B19F-A19B996350F3}" type="slidenum">
              <a:rPr lang="it-IT" smtClean="0"/>
              <a:pPr/>
              <a:t>‹N›</a:t>
            </a:fld>
            <a:endParaRPr lang="it-IT"/>
          </a:p>
        </p:txBody>
      </p:sp>
      <p:sp>
        <p:nvSpPr>
          <p:cNvPr id="2" name="Titolo 1"/>
          <p:cNvSpPr>
            <a:spLocks noGrp="1"/>
          </p:cNvSpPr>
          <p:nvPr>
            <p:ph type="title"/>
          </p:nvPr>
        </p:nvSpPr>
        <p:spPr/>
        <p:txBody>
          <a:bodyPr/>
          <a:lstStyle/>
          <a:p>
            <a:r>
              <a:rPr kumimoji="0" lang="it-IT" smtClean="0"/>
              <a:t>Fare clic per modificare lo stile del titolo</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C1DF736-DADE-4FAA-B513-BAA2A87C72B1}" type="datetimeFigureOut">
              <a:rPr lang="it-IT" smtClean="0"/>
              <a:pPr/>
              <a:t>12/09/2022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892523A-712C-48E9-B19F-A19B996350F3}"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9" name="Segnaposto contenuto 28"/>
          <p:cNvSpPr>
            <a:spLocks noGrp="1"/>
          </p:cNvSpPr>
          <p:nvPr>
            <p:ph sz="quarter" idx="1"/>
          </p:nvPr>
        </p:nvSpPr>
        <p:spPr>
          <a:xfrm>
            <a:off x="457200" y="457200"/>
            <a:ext cx="6248400" cy="5715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3" name="Segnaposto testo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31" name="Titolo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it-IT" smtClean="0"/>
              <a:t>Fare clic per modificare lo stile del titolo</a:t>
            </a:r>
            <a:endParaRPr kumimoji="0" lang="en-US"/>
          </a:p>
        </p:txBody>
      </p:sp>
      <p:sp>
        <p:nvSpPr>
          <p:cNvPr id="8" name="Segnaposto data 7"/>
          <p:cNvSpPr>
            <a:spLocks noGrp="1"/>
          </p:cNvSpPr>
          <p:nvPr>
            <p:ph type="dt" sz="half" idx="14"/>
          </p:nvPr>
        </p:nvSpPr>
        <p:spPr/>
        <p:txBody>
          <a:bodyPr/>
          <a:lstStyle/>
          <a:p>
            <a:fld id="{EC1DF736-DADE-4FAA-B513-BAA2A87C72B1}" type="datetimeFigureOut">
              <a:rPr lang="it-IT" smtClean="0"/>
              <a:pPr/>
              <a:t>12/09/2022</a:t>
            </a:fld>
            <a:endParaRPr lang="it-IT"/>
          </a:p>
        </p:txBody>
      </p:sp>
      <p:sp>
        <p:nvSpPr>
          <p:cNvPr id="9" name="Segnaposto numero diapositiva 8"/>
          <p:cNvSpPr>
            <a:spLocks noGrp="1"/>
          </p:cNvSpPr>
          <p:nvPr>
            <p:ph type="sldNum" sz="quarter" idx="15"/>
          </p:nvPr>
        </p:nvSpPr>
        <p:spPr/>
        <p:txBody>
          <a:bodyPr/>
          <a:lstStyle/>
          <a:p>
            <a:fld id="{4892523A-712C-48E9-B19F-A19B996350F3}" type="slidenum">
              <a:rPr lang="it-IT" smtClean="0"/>
              <a:pPr/>
              <a:t>‹N›</a:t>
            </a:fld>
            <a:endParaRPr lang="it-IT"/>
          </a:p>
        </p:txBody>
      </p:sp>
      <p:sp>
        <p:nvSpPr>
          <p:cNvPr id="10" name="Segnaposto piè di pagina 9"/>
          <p:cNvSpPr>
            <a:spLocks noGrp="1"/>
          </p:cNvSpPr>
          <p:nvPr>
            <p:ph type="ftr" sz="quarter" idx="16"/>
          </p:nvPr>
        </p:nvSpPr>
        <p:spPr/>
        <p:txBody>
          <a:bodyPr/>
          <a:lstStyle/>
          <a:p>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it-IT" smtClean="0"/>
              <a:t>Fare clic sull'icona per inserire un'immagine</a:t>
            </a:r>
            <a:endParaRPr kumimoji="0" lang="en-US"/>
          </a:p>
        </p:txBody>
      </p:sp>
      <p:sp>
        <p:nvSpPr>
          <p:cNvPr id="4" name="Segnaposto testo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8" name="Segnaposto data 7"/>
          <p:cNvSpPr>
            <a:spLocks noGrp="1"/>
          </p:cNvSpPr>
          <p:nvPr>
            <p:ph type="dt" sz="half" idx="10"/>
          </p:nvPr>
        </p:nvSpPr>
        <p:spPr/>
        <p:txBody>
          <a:bodyPr/>
          <a:lstStyle/>
          <a:p>
            <a:fld id="{EC1DF736-DADE-4FAA-B513-BAA2A87C72B1}" type="datetimeFigureOut">
              <a:rPr lang="it-IT" smtClean="0"/>
              <a:pPr/>
              <a:t>12/09/2022</a:t>
            </a:fld>
            <a:endParaRPr lang="it-IT"/>
          </a:p>
        </p:txBody>
      </p:sp>
      <p:sp>
        <p:nvSpPr>
          <p:cNvPr id="9" name="Segnaposto numero diapositiva 8"/>
          <p:cNvSpPr>
            <a:spLocks noGrp="1"/>
          </p:cNvSpPr>
          <p:nvPr>
            <p:ph type="sldNum" sz="quarter" idx="11"/>
          </p:nvPr>
        </p:nvSpPr>
        <p:spPr/>
        <p:txBody>
          <a:bodyPr/>
          <a:lstStyle/>
          <a:p>
            <a:fld id="{4892523A-712C-48E9-B19F-A19B996350F3}" type="slidenum">
              <a:rPr lang="it-IT" smtClean="0"/>
              <a:pPr/>
              <a:t>‹N›</a:t>
            </a:fld>
            <a:endParaRPr lang="it-IT"/>
          </a:p>
        </p:txBody>
      </p:sp>
      <p:sp>
        <p:nvSpPr>
          <p:cNvPr id="10" name="Segnaposto piè di pagina 9"/>
          <p:cNvSpPr>
            <a:spLocks noGrp="1"/>
          </p:cNvSpPr>
          <p:nvPr>
            <p:ph type="ftr" sz="quarter" idx="12"/>
          </p:nvPr>
        </p:nvSpPr>
        <p:spPr/>
        <p:txBody>
          <a:bodyPr/>
          <a:lstStyle/>
          <a:p>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Segnaposto testo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24" name="Segnaposto data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EC1DF736-DADE-4FAA-B513-BAA2A87C72B1}" type="datetimeFigureOut">
              <a:rPr lang="it-IT" smtClean="0"/>
              <a:pPr/>
              <a:t>12/09/2022</a:t>
            </a:fld>
            <a:endParaRPr lang="it-IT"/>
          </a:p>
        </p:txBody>
      </p:sp>
      <p:sp>
        <p:nvSpPr>
          <p:cNvPr id="10" name="Segnaposto piè di pagina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it-IT"/>
          </a:p>
        </p:txBody>
      </p:sp>
      <p:sp>
        <p:nvSpPr>
          <p:cNvPr id="22" name="Segnaposto numero diapositiva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4892523A-712C-48E9-B19F-A19B996350F3}" type="slidenum">
              <a:rPr lang="it-IT" smtClean="0"/>
              <a:pPr/>
              <a:t>‹N›</a:t>
            </a:fld>
            <a:endParaRPr lang="it-IT"/>
          </a:p>
        </p:txBody>
      </p:sp>
      <p:sp>
        <p:nvSpPr>
          <p:cNvPr id="5" name="Segnaposto titolo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it-IT" smtClean="0"/>
              <a:t>Fare clic per modificare lo stile del titolo</a:t>
            </a:r>
            <a:endParaRPr kumimoji="0" lang="en-US"/>
          </a:p>
        </p:txBody>
      </p:sp>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file:///C:\Users\Magdelena\Desktop\1.m4a" TargetMode="External"/><Relationship Id="rId5" Type="http://schemas.openxmlformats.org/officeDocument/2006/relationships/image" Target="../media/image3.png"/><Relationship Id="rId4" Type="http://schemas.openxmlformats.org/officeDocument/2006/relationships/hyperlink" Target="mailto:pavlova.lilia@gmail.com"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file:///C:\Users\Magdelena\Desktop\10.m4a" TargetMode="Externa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file:///C:\Users\Magdelena\Desktop\11.m4a" TargetMode="Externa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audio" Target="file:///C:\Users\Magdelena\Desktop\12.m4a" TargetMode="Externa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audio" Target="file:///C:\Users\Magdelena\Desktop\13.m4a" TargetMode="Externa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file:///C:\Users\Magdelena\Desktop\2.m4a" TargetMode="Externa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file:///C:\Users\Magdelena\Desktop\3.m4a" TargetMode="Externa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file:///C:\Users\Magdelena\Desktop\4.m4a" TargetMode="Externa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file:///C:\Users\Magdelena\Desktop\5.m4a"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file:///C:\Users\Magdelena\Desktop\6.m4a" TargetMode="External"/><Relationship Id="rId5" Type="http://schemas.openxmlformats.org/officeDocument/2006/relationships/image" Target="../media/image11.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7.xml"/><Relationship Id="rId7"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audio" Target="file:///C:\Users\Magdelena\Desktop\7.m4a" TargetMode="Externa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8.xml"/><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audio" Target="file:///C:\Users\Magdelena\Desktop\8.m4a" TargetMode="Externa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9.xml"/><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audio" Target="file:///C:\Users\Magdelena\Desktop\9.m4a" TargetMode="Externa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928662" y="3714752"/>
            <a:ext cx="6929486" cy="1423982"/>
          </a:xfrm>
        </p:spPr>
        <p:txBody>
          <a:bodyPr>
            <a:normAutofit fontScale="92500"/>
          </a:bodyPr>
          <a:lstStyle/>
          <a:p>
            <a:pPr algn="ctr" hangingPunct="0"/>
            <a:r>
              <a:rPr lang="it-IT" sz="1100" dirty="0" err="1">
                <a:latin typeface="Times New Roman" pitchFamily="18" charset="0"/>
                <a:cs typeface="Times New Roman" pitchFamily="18" charset="0"/>
              </a:rPr>
              <a:t>Magdelena</a:t>
            </a:r>
            <a:r>
              <a:rPr lang="it-IT" sz="1100" dirty="0">
                <a:latin typeface="Times New Roman" pitchFamily="18" charset="0"/>
                <a:cs typeface="Times New Roman" pitchFamily="18" charset="0"/>
              </a:rPr>
              <a:t> Stoyanova</a:t>
            </a:r>
            <a:r>
              <a:rPr lang="it-IT" sz="1100" baseline="30000" dirty="0">
                <a:latin typeface="Times New Roman" pitchFamily="18" charset="0"/>
                <a:cs typeface="Times New Roman" pitchFamily="18" charset="0"/>
              </a:rPr>
              <a:t>1[0000-0003-4973-5991]</a:t>
            </a:r>
            <a:r>
              <a:rPr lang="it-IT" sz="1100" dirty="0">
                <a:latin typeface="Times New Roman" pitchFamily="18" charset="0"/>
                <a:cs typeface="Times New Roman" pitchFamily="18" charset="0"/>
              </a:rPr>
              <a:t>, Diego </a:t>
            </a:r>
            <a:r>
              <a:rPr lang="it-IT" sz="1100" dirty="0" smtClean="0">
                <a:latin typeface="Times New Roman" pitchFamily="18" charset="0"/>
                <a:cs typeface="Times New Roman" pitchFamily="18" charset="0"/>
              </a:rPr>
              <a:t>Stoyanov</a:t>
            </a:r>
            <a:r>
              <a:rPr lang="it-IT" sz="1100" baseline="30000" dirty="0" smtClean="0">
                <a:latin typeface="Times New Roman" pitchFamily="18" charset="0"/>
                <a:cs typeface="Times New Roman" pitchFamily="18" charset="0"/>
              </a:rPr>
              <a:t>2</a:t>
            </a:r>
            <a:r>
              <a:rPr lang="it-IT" sz="1100" dirty="0">
                <a:latin typeface="Times New Roman" pitchFamily="18" charset="0"/>
                <a:cs typeface="Times New Roman" pitchFamily="18" charset="0"/>
              </a:rPr>
              <a:t>, </a:t>
            </a:r>
            <a:r>
              <a:rPr lang="it-IT" sz="1100" dirty="0" err="1">
                <a:latin typeface="Times New Roman" pitchFamily="18" charset="0"/>
                <a:cs typeface="Times New Roman" pitchFamily="18" charset="0"/>
              </a:rPr>
              <a:t>Lilia</a:t>
            </a:r>
            <a:r>
              <a:rPr lang="it-IT" sz="1100" dirty="0">
                <a:latin typeface="Times New Roman" pitchFamily="18" charset="0"/>
                <a:cs typeface="Times New Roman" pitchFamily="18" charset="0"/>
              </a:rPr>
              <a:t> </a:t>
            </a:r>
            <a:r>
              <a:rPr lang="it-IT" sz="1100" dirty="0" smtClean="0">
                <a:latin typeface="Times New Roman" pitchFamily="18" charset="0"/>
                <a:cs typeface="Times New Roman" pitchFamily="18" charset="0"/>
              </a:rPr>
              <a:t>Pavlova</a:t>
            </a:r>
            <a:r>
              <a:rPr lang="it-IT" sz="1100" baseline="30000" dirty="0" smtClean="0">
                <a:latin typeface="Times New Roman" pitchFamily="18" charset="0"/>
                <a:cs typeface="Times New Roman" pitchFamily="18" charset="0"/>
              </a:rPr>
              <a:t>3</a:t>
            </a:r>
            <a:endParaRPr lang="it-IT" sz="1100" dirty="0">
              <a:latin typeface="Times New Roman" pitchFamily="18" charset="0"/>
              <a:cs typeface="Times New Roman" pitchFamily="18" charset="0"/>
            </a:endParaRPr>
          </a:p>
          <a:p>
            <a:pPr hangingPunct="0"/>
            <a:endParaRPr lang="it-IT" sz="1100" baseline="30000" dirty="0" smtClean="0">
              <a:latin typeface="Times New Roman" pitchFamily="18" charset="0"/>
              <a:cs typeface="Times New Roman" pitchFamily="18" charset="0"/>
            </a:endParaRPr>
          </a:p>
          <a:p>
            <a:pPr hangingPunct="0"/>
            <a:r>
              <a:rPr lang="it-IT" sz="1100" baseline="30000" dirty="0" smtClean="0">
                <a:latin typeface="Times New Roman" pitchFamily="18" charset="0"/>
                <a:cs typeface="Times New Roman" pitchFamily="18" charset="0"/>
              </a:rPr>
              <a:t>1 </a:t>
            </a:r>
            <a:r>
              <a:rPr lang="it-IT" sz="1100" dirty="0">
                <a:latin typeface="Times New Roman" pitchFamily="18" charset="0"/>
                <a:cs typeface="Times New Roman" pitchFamily="18" charset="0"/>
              </a:rPr>
              <a:t>Ca’ </a:t>
            </a:r>
            <a:r>
              <a:rPr lang="it-IT" sz="1100" dirty="0" err="1">
                <a:latin typeface="Times New Roman" pitchFamily="18" charset="0"/>
                <a:cs typeface="Times New Roman" pitchFamily="18" charset="0"/>
              </a:rPr>
              <a:t>Foscari</a:t>
            </a:r>
            <a:r>
              <a:rPr lang="it-IT" sz="1100" dirty="0">
                <a:latin typeface="Times New Roman" pitchFamily="18" charset="0"/>
                <a:cs typeface="Times New Roman" pitchFamily="18" charset="0"/>
              </a:rPr>
              <a:t> </a:t>
            </a:r>
            <a:r>
              <a:rPr lang="it-IT" sz="1100" dirty="0" err="1">
                <a:latin typeface="Times New Roman" pitchFamily="18" charset="0"/>
                <a:cs typeface="Times New Roman" pitchFamily="18" charset="0"/>
              </a:rPr>
              <a:t>University</a:t>
            </a:r>
            <a:r>
              <a:rPr lang="it-IT" sz="1100" dirty="0">
                <a:latin typeface="Times New Roman" pitchFamily="18" charset="0"/>
                <a:cs typeface="Times New Roman" pitchFamily="18" charset="0"/>
              </a:rPr>
              <a:t>, Centro Interdisciplinare di Studi Balcanici ed </a:t>
            </a:r>
            <a:r>
              <a:rPr lang="it-IT" sz="1100" dirty="0" smtClean="0">
                <a:latin typeface="Times New Roman" pitchFamily="18" charset="0"/>
                <a:cs typeface="Times New Roman" pitchFamily="18" charset="0"/>
              </a:rPr>
              <a:t>Internazionali,</a:t>
            </a:r>
            <a:r>
              <a:rPr lang="it-IT" sz="1100" dirty="0" err="1" smtClean="0">
                <a:latin typeface="Times New Roman" pitchFamily="18" charset="0"/>
                <a:cs typeface="Times New Roman" pitchFamily="18" charset="0"/>
              </a:rPr>
              <a:t>Venice</a:t>
            </a:r>
            <a:r>
              <a:rPr lang="it-IT" sz="1100" dirty="0">
                <a:latin typeface="Times New Roman" pitchFamily="18" charset="0"/>
                <a:cs typeface="Times New Roman" pitchFamily="18" charset="0"/>
              </a:rPr>
              <a:t>, Italy </a:t>
            </a:r>
          </a:p>
          <a:p>
            <a:pPr hangingPunct="0"/>
            <a:r>
              <a:rPr lang="en-US" sz="1100" baseline="30000" dirty="0">
                <a:latin typeface="Times New Roman" pitchFamily="18" charset="0"/>
                <a:cs typeface="Times New Roman" pitchFamily="18" charset="0"/>
              </a:rPr>
              <a:t>2 </a:t>
            </a:r>
            <a:r>
              <a:rPr lang="en-US" sz="1100" dirty="0">
                <a:latin typeface="Times New Roman" pitchFamily="18" charset="0"/>
                <a:cs typeface="Times New Roman" pitchFamily="18" charset="0"/>
              </a:rPr>
              <a:t>University of </a:t>
            </a:r>
            <a:r>
              <a:rPr lang="en-US" sz="1100" dirty="0" err="1">
                <a:latin typeface="Times New Roman" pitchFamily="18" charset="0"/>
                <a:cs typeface="Times New Roman" pitchFamily="18" charset="0"/>
              </a:rPr>
              <a:t>Padova</a:t>
            </a:r>
            <a:r>
              <a:rPr lang="en-US" sz="1100" dirty="0">
                <a:latin typeface="Times New Roman" pitchFamily="18" charset="0"/>
                <a:cs typeface="Times New Roman" pitchFamily="18" charset="0"/>
              </a:rPr>
              <a:t>, Faculty of Engineering, </a:t>
            </a:r>
            <a:r>
              <a:rPr lang="en-US" sz="1100" dirty="0" err="1">
                <a:latin typeface="Times New Roman" pitchFamily="18" charset="0"/>
                <a:cs typeface="Times New Roman" pitchFamily="18" charset="0"/>
              </a:rPr>
              <a:t>Padova</a:t>
            </a:r>
            <a:r>
              <a:rPr lang="en-US" sz="1100" dirty="0">
                <a:latin typeface="Times New Roman" pitchFamily="18" charset="0"/>
                <a:cs typeface="Times New Roman" pitchFamily="18" charset="0"/>
              </a:rPr>
              <a:t>, Italy </a:t>
            </a:r>
            <a:endParaRPr lang="it-IT" sz="1100" dirty="0">
              <a:latin typeface="Times New Roman" pitchFamily="18" charset="0"/>
              <a:cs typeface="Times New Roman" pitchFamily="18" charset="0"/>
            </a:endParaRPr>
          </a:p>
          <a:p>
            <a:pPr hangingPunct="0"/>
            <a:r>
              <a:rPr lang="en-US" sz="1100" baseline="30000" dirty="0">
                <a:latin typeface="Times New Roman" pitchFamily="18" charset="0"/>
                <a:cs typeface="Times New Roman" pitchFamily="18" charset="0"/>
              </a:rPr>
              <a:t>3</a:t>
            </a:r>
            <a:r>
              <a:rPr lang="en-US" sz="1100" dirty="0">
                <a:latin typeface="Times New Roman" pitchFamily="18" charset="0"/>
                <a:cs typeface="Times New Roman" pitchFamily="18" charset="0"/>
              </a:rPr>
              <a:t> Laboratory of </a:t>
            </a:r>
            <a:r>
              <a:rPr lang="en-US" sz="1100" dirty="0" err="1">
                <a:latin typeface="Times New Roman" pitchFamily="18" charset="0"/>
                <a:cs typeface="Times New Roman" pitchFamily="18" charset="0"/>
              </a:rPr>
              <a:t>Telematics</a:t>
            </a:r>
            <a:r>
              <a:rPr lang="en-US" sz="1100" dirty="0">
                <a:latin typeface="Times New Roman" pitchFamily="18" charset="0"/>
                <a:cs typeface="Times New Roman" pitchFamily="18" charset="0"/>
              </a:rPr>
              <a:t>, Sofia, Bulgaria</a:t>
            </a:r>
            <a:endParaRPr lang="it-IT" sz="1100" dirty="0">
              <a:latin typeface="Times New Roman" pitchFamily="18" charset="0"/>
              <a:cs typeface="Times New Roman" pitchFamily="18" charset="0"/>
            </a:endParaRPr>
          </a:p>
          <a:p>
            <a:pPr algn="ctr" hangingPunct="0"/>
            <a:r>
              <a:rPr lang="en-US" sz="1100" dirty="0">
                <a:latin typeface="Times New Roman" pitchFamily="18" charset="0"/>
                <a:cs typeface="Times New Roman" pitchFamily="18" charset="0"/>
              </a:rPr>
              <a:t>mgstoyanova@hotmail.it, </a:t>
            </a:r>
            <a:r>
              <a:rPr lang="en-US" sz="1100" dirty="0">
                <a:latin typeface="Times New Roman" pitchFamily="18" charset="0"/>
                <a:cs typeface="Times New Roman" pitchFamily="18" charset="0"/>
                <a:hlinkClick r:id="rId4"/>
              </a:rPr>
              <a:t>pavlova.lilia@gmail.com</a:t>
            </a:r>
            <a:r>
              <a:rPr lang="en-US" sz="1100" dirty="0">
                <a:latin typeface="Times New Roman" pitchFamily="18" charset="0"/>
                <a:cs typeface="Times New Roman" pitchFamily="18" charset="0"/>
              </a:rPr>
              <a:t> </a:t>
            </a:r>
            <a:endParaRPr lang="it-IT" sz="1100" dirty="0">
              <a:latin typeface="Times New Roman" pitchFamily="18" charset="0"/>
              <a:cs typeface="Times New Roman" pitchFamily="18" charset="0"/>
            </a:endParaRPr>
          </a:p>
          <a:p>
            <a:endParaRPr lang="it-IT" dirty="0"/>
          </a:p>
        </p:txBody>
      </p:sp>
      <p:sp>
        <p:nvSpPr>
          <p:cNvPr id="2" name="Titolo 1"/>
          <p:cNvSpPr>
            <a:spLocks noGrp="1"/>
          </p:cNvSpPr>
          <p:nvPr>
            <p:ph type="ctrTitle"/>
          </p:nvPr>
        </p:nvSpPr>
        <p:spPr>
          <a:xfrm>
            <a:off x="714348" y="1214423"/>
            <a:ext cx="7743852" cy="2386028"/>
          </a:xfrm>
        </p:spPr>
        <p:txBody>
          <a:bodyPr>
            <a:normAutofit fontScale="90000"/>
          </a:bodyPr>
          <a:lstStyle/>
          <a:p>
            <a:r>
              <a:rPr lang="en-US" b="1" dirty="0"/>
              <a:t>Digital Imaging Techniques in </a:t>
            </a:r>
            <a:r>
              <a:rPr lang="en-US" b="1" dirty="0" err="1"/>
              <a:t>Archaeometry</a:t>
            </a:r>
            <a:r>
              <a:rPr lang="en-US" b="1" dirty="0"/>
              <a:t>: the Case of an Ancient Crucifixion Icon</a:t>
            </a:r>
            <a:endParaRPr lang="it-IT" dirty="0"/>
          </a:p>
        </p:txBody>
      </p:sp>
      <p:pic>
        <p:nvPicPr>
          <p:cNvPr id="5" name="1.m4a">
            <a:hlinkClick r:id="" action="ppaction://media"/>
          </p:cNvPr>
          <p:cNvPicPr>
            <a:picLocks noRot="1" noChangeAspect="1"/>
          </p:cNvPicPr>
          <p:nvPr>
            <a:audioFile r:link="rId1"/>
          </p:nvPr>
        </p:nvPicPr>
        <p:blipFill>
          <a:blip r:embed="rId5" cstate="print"/>
          <a:stretch>
            <a:fillRect/>
          </a:stretch>
        </p:blipFill>
        <p:spPr>
          <a:xfrm>
            <a:off x="4419600" y="3276600"/>
            <a:ext cx="304800" cy="304800"/>
          </a:xfrm>
          <a:prstGeom prst="rect">
            <a:avLst/>
          </a:prstGeom>
        </p:spPr>
      </p:pic>
    </p:spTree>
  </p:cSld>
  <p:clrMapOvr>
    <a:masterClrMapping/>
  </p:clrMapOvr>
  <p:transition advTm="357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p:cNvPicPr>
          <p:nvPr>
            <p:ph idx="1"/>
          </p:nvPr>
        </p:nvPicPr>
        <p:blipFill>
          <a:blip r:embed="rId4" cstate="print"/>
          <a:srcRect l="1707" t="2121" r="1929" b="1812"/>
          <a:stretch>
            <a:fillRect/>
          </a:stretch>
        </p:blipFill>
        <p:spPr bwMode="auto">
          <a:xfrm>
            <a:off x="642910" y="1785926"/>
            <a:ext cx="3451180" cy="4090221"/>
          </a:xfrm>
          <a:prstGeom prst="rect">
            <a:avLst/>
          </a:prstGeom>
          <a:noFill/>
          <a:ln w="9525">
            <a:noFill/>
            <a:miter lim="800000"/>
            <a:headEnd/>
            <a:tailEnd/>
          </a:ln>
        </p:spPr>
      </p:pic>
      <p:sp>
        <p:nvSpPr>
          <p:cNvPr id="2" name="Titolo 1"/>
          <p:cNvSpPr>
            <a:spLocks noGrp="1"/>
          </p:cNvSpPr>
          <p:nvPr>
            <p:ph type="title"/>
          </p:nvPr>
        </p:nvSpPr>
        <p:spPr/>
        <p:txBody>
          <a:bodyPr>
            <a:normAutofit/>
          </a:bodyPr>
          <a:lstStyle/>
          <a:p>
            <a:r>
              <a:rPr lang="it-IT" dirty="0" err="1" smtClean="0"/>
              <a:t>Study</a:t>
            </a:r>
            <a:r>
              <a:rPr lang="it-IT" dirty="0" smtClean="0"/>
              <a:t> in the XR </a:t>
            </a:r>
            <a:r>
              <a:rPr lang="it-IT" dirty="0" err="1" smtClean="0"/>
              <a:t>Register</a:t>
            </a:r>
            <a:endParaRPr lang="it-IT" dirty="0"/>
          </a:p>
        </p:txBody>
      </p:sp>
      <p:pic>
        <p:nvPicPr>
          <p:cNvPr id="5" name="Immagine 4" descr="G:\ICONA ROMA\Radiografiainvertita.tif"/>
          <p:cNvPicPr/>
          <p:nvPr/>
        </p:nvPicPr>
        <p:blipFill>
          <a:blip r:embed="rId5" cstate="print"/>
          <a:srcRect l="1852" t="1695" r="1852" b="1695"/>
          <a:stretch>
            <a:fillRect/>
          </a:stretch>
        </p:blipFill>
        <p:spPr bwMode="auto">
          <a:xfrm>
            <a:off x="4572000" y="1785926"/>
            <a:ext cx="3714776" cy="4071966"/>
          </a:xfrm>
          <a:prstGeom prst="rect">
            <a:avLst/>
          </a:prstGeom>
          <a:noFill/>
          <a:ln w="9525">
            <a:noFill/>
            <a:miter lim="800000"/>
            <a:headEnd/>
            <a:tailEnd/>
          </a:ln>
        </p:spPr>
      </p:pic>
      <p:sp>
        <p:nvSpPr>
          <p:cNvPr id="7" name="Rettangolo 6"/>
          <p:cNvSpPr/>
          <p:nvPr/>
        </p:nvSpPr>
        <p:spPr>
          <a:xfrm>
            <a:off x="1428728" y="6072206"/>
            <a:ext cx="6000792" cy="369332"/>
          </a:xfrm>
          <a:prstGeom prst="rect">
            <a:avLst/>
          </a:prstGeom>
        </p:spPr>
        <p:txBody>
          <a:bodyPr wrap="square">
            <a:spAutoFit/>
          </a:bodyPr>
          <a:lstStyle/>
          <a:p>
            <a:r>
              <a:rPr lang="it-IT" b="1" dirty="0" smtClean="0">
                <a:latin typeface="Times New Roman" pitchFamily="18" charset="0"/>
                <a:cs typeface="Times New Roman" pitchFamily="18" charset="0"/>
              </a:rPr>
              <a:t>The </a:t>
            </a:r>
            <a:r>
              <a:rPr lang="it-IT" b="1" dirty="0" err="1" smtClean="0">
                <a:latin typeface="Times New Roman" pitchFamily="18" charset="0"/>
                <a:cs typeface="Times New Roman" pitchFamily="18" charset="0"/>
              </a:rPr>
              <a:t>normal</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left</a:t>
            </a:r>
            <a:r>
              <a:rPr lang="it-IT" b="1" dirty="0" smtClean="0">
                <a:latin typeface="Times New Roman" pitchFamily="18" charset="0"/>
                <a:cs typeface="Times New Roman" pitchFamily="18" charset="0"/>
              </a:rPr>
              <a:t>) and </a:t>
            </a:r>
            <a:r>
              <a:rPr lang="it-IT" b="1" dirty="0" err="1" smtClean="0">
                <a:latin typeface="Times New Roman" pitchFamily="18" charset="0"/>
                <a:cs typeface="Times New Roman" pitchFamily="18" charset="0"/>
              </a:rPr>
              <a:t>inverted</a:t>
            </a:r>
            <a:r>
              <a:rPr lang="it-IT" b="1" dirty="0" smtClean="0">
                <a:latin typeface="Times New Roman" pitchFamily="18" charset="0"/>
                <a:cs typeface="Times New Roman" pitchFamily="18" charset="0"/>
              </a:rPr>
              <a:t> (right) </a:t>
            </a:r>
            <a:r>
              <a:rPr lang="it-IT" b="1" dirty="0" err="1" smtClean="0">
                <a:latin typeface="Times New Roman" pitchFamily="18" charset="0"/>
                <a:cs typeface="Times New Roman" pitchFamily="18" charset="0"/>
              </a:rPr>
              <a:t>radiography</a:t>
            </a:r>
            <a:endParaRPr lang="it-IT" b="1" dirty="0">
              <a:latin typeface="Times New Roman" pitchFamily="18" charset="0"/>
              <a:cs typeface="Times New Roman" pitchFamily="18" charset="0"/>
            </a:endParaRPr>
          </a:p>
        </p:txBody>
      </p:sp>
      <p:pic>
        <p:nvPicPr>
          <p:cNvPr id="6" name="10.m4a">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spTree>
  </p:cSld>
  <p:clrMapOvr>
    <a:masterClrMapping/>
  </p:clrMapOvr>
  <p:transition advTm="591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4" cstate="print"/>
          <a:stretch>
            <a:fillRect/>
          </a:stretch>
        </p:blipFill>
        <p:spPr bwMode="auto">
          <a:xfrm>
            <a:off x="785786" y="1857364"/>
            <a:ext cx="4826920" cy="3429025"/>
          </a:xfrm>
          <a:prstGeom prst="rect">
            <a:avLst/>
          </a:prstGeom>
          <a:noFill/>
          <a:ln w="9525">
            <a:noFill/>
            <a:miter lim="800000"/>
            <a:headEnd/>
            <a:tailEnd/>
          </a:ln>
          <a:effectLst/>
        </p:spPr>
      </p:pic>
      <p:sp>
        <p:nvSpPr>
          <p:cNvPr id="2" name="Titolo 1"/>
          <p:cNvSpPr>
            <a:spLocks noGrp="1"/>
          </p:cNvSpPr>
          <p:nvPr>
            <p:ph type="title"/>
          </p:nvPr>
        </p:nvSpPr>
        <p:spPr>
          <a:xfrm>
            <a:off x="642910" y="5357826"/>
            <a:ext cx="5000660" cy="357190"/>
          </a:xfrm>
        </p:spPr>
        <p:txBody>
          <a:bodyPr>
            <a:noAutofit/>
          </a:bodyPr>
          <a:lstStyle/>
          <a:p>
            <a:r>
              <a:rPr lang="it-IT" sz="1800" b="1" dirty="0" err="1" smtClean="0">
                <a:latin typeface="Times New Roman" pitchFamily="18" charset="0"/>
                <a:cs typeface="Times New Roman" pitchFamily="18" charset="0"/>
              </a:rPr>
              <a:t>Close-up</a:t>
            </a:r>
            <a:r>
              <a:rPr lang="it-IT" sz="1800" b="1" dirty="0" smtClean="0">
                <a:latin typeface="Times New Roman" pitchFamily="18" charset="0"/>
                <a:cs typeface="Times New Roman" pitchFamily="18" charset="0"/>
              </a:rPr>
              <a:t> </a:t>
            </a:r>
            <a:r>
              <a:rPr lang="it-IT" sz="1800" b="1" dirty="0" err="1" smtClean="0">
                <a:latin typeface="Times New Roman" pitchFamily="18" charset="0"/>
                <a:cs typeface="Times New Roman" pitchFamily="18" charset="0"/>
              </a:rPr>
              <a:t>of</a:t>
            </a:r>
            <a:r>
              <a:rPr lang="it-IT" sz="1800" b="1" dirty="0" smtClean="0">
                <a:latin typeface="Times New Roman" pitchFamily="18" charset="0"/>
                <a:cs typeface="Times New Roman" pitchFamily="18" charset="0"/>
              </a:rPr>
              <a:t> the </a:t>
            </a:r>
            <a:r>
              <a:rPr lang="it-IT" sz="1800" b="1" dirty="0" err="1" smtClean="0">
                <a:latin typeface="Times New Roman" pitchFamily="18" charset="0"/>
                <a:cs typeface="Times New Roman" pitchFamily="18" charset="0"/>
              </a:rPr>
              <a:t>lower</a:t>
            </a:r>
            <a:r>
              <a:rPr lang="it-IT" sz="1800" b="1" dirty="0" smtClean="0">
                <a:latin typeface="Times New Roman" pitchFamily="18" charset="0"/>
                <a:cs typeface="Times New Roman" pitchFamily="18" charset="0"/>
              </a:rPr>
              <a:t> right corner  </a:t>
            </a:r>
            <a:r>
              <a:rPr lang="it-IT" sz="1800" b="1" dirty="0" err="1" smtClean="0">
                <a:latin typeface="Times New Roman" pitchFamily="18" charset="0"/>
                <a:cs typeface="Times New Roman" pitchFamily="18" charset="0"/>
              </a:rPr>
              <a:t>of</a:t>
            </a:r>
            <a:r>
              <a:rPr lang="it-IT" sz="1800" b="1" dirty="0" smtClean="0">
                <a:latin typeface="Times New Roman" pitchFamily="18" charset="0"/>
                <a:cs typeface="Times New Roman" pitchFamily="18" charset="0"/>
              </a:rPr>
              <a:t> the </a:t>
            </a:r>
            <a:r>
              <a:rPr lang="it-IT" sz="1800" b="1" dirty="0" err="1" smtClean="0">
                <a:latin typeface="Times New Roman" pitchFamily="18" charset="0"/>
                <a:cs typeface="Times New Roman" pitchFamily="18" charset="0"/>
              </a:rPr>
              <a:t>radiography</a:t>
            </a:r>
            <a:endParaRPr lang="it-IT" sz="1800" b="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5" cstate="print"/>
          <a:srcRect/>
          <a:stretch>
            <a:fillRect/>
          </a:stretch>
        </p:blipFill>
        <p:spPr bwMode="auto">
          <a:xfrm>
            <a:off x="5715008" y="1857364"/>
            <a:ext cx="3016375" cy="3786215"/>
          </a:xfrm>
          <a:prstGeom prst="rect">
            <a:avLst/>
          </a:prstGeom>
          <a:noFill/>
          <a:ln w="9525">
            <a:noFill/>
            <a:miter lim="800000"/>
            <a:headEnd/>
            <a:tailEnd/>
          </a:ln>
          <a:effectLst/>
        </p:spPr>
      </p:pic>
      <p:pic>
        <p:nvPicPr>
          <p:cNvPr id="5" name="11.m4a">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spTree>
  </p:cSld>
  <p:clrMapOvr>
    <a:masterClrMapping/>
  </p:clrMapOvr>
  <p:transition advTm="404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srcRect r="48715"/>
          <a:stretch>
            <a:fillRect/>
          </a:stretch>
        </p:blipFill>
        <p:spPr bwMode="auto">
          <a:xfrm>
            <a:off x="425035" y="1930374"/>
            <a:ext cx="2575329" cy="3641766"/>
          </a:xfrm>
          <a:prstGeom prst="rect">
            <a:avLst/>
          </a:prstGeom>
          <a:noFill/>
          <a:ln w="9525">
            <a:noFill/>
            <a:miter lim="800000"/>
            <a:headEnd/>
            <a:tailEnd/>
          </a:ln>
          <a:effectLst/>
        </p:spPr>
      </p:pic>
      <p:pic>
        <p:nvPicPr>
          <p:cNvPr id="4" name="Picture 2"/>
          <p:cNvPicPr>
            <a:picLocks noChangeAspect="1" noChangeArrowheads="1"/>
          </p:cNvPicPr>
          <p:nvPr/>
        </p:nvPicPr>
        <p:blipFill>
          <a:blip r:embed="rId5" cstate="print"/>
          <a:srcRect r="50000"/>
          <a:stretch>
            <a:fillRect/>
          </a:stretch>
        </p:blipFill>
        <p:spPr bwMode="auto">
          <a:xfrm>
            <a:off x="3000364" y="1928802"/>
            <a:ext cx="2928958" cy="3679352"/>
          </a:xfrm>
          <a:prstGeom prst="rect">
            <a:avLst/>
          </a:prstGeom>
          <a:noFill/>
          <a:ln w="9525">
            <a:noFill/>
            <a:miter lim="800000"/>
            <a:headEnd/>
            <a:tailEnd/>
          </a:ln>
          <a:effectLst/>
        </p:spPr>
      </p:pic>
      <p:sp>
        <p:nvSpPr>
          <p:cNvPr id="5" name="Rettangolo 4"/>
          <p:cNvSpPr/>
          <p:nvPr/>
        </p:nvSpPr>
        <p:spPr>
          <a:xfrm>
            <a:off x="571472" y="785794"/>
            <a:ext cx="7858180" cy="1077218"/>
          </a:xfrm>
          <a:prstGeom prst="rect">
            <a:avLst/>
          </a:prstGeom>
        </p:spPr>
        <p:txBody>
          <a:bodyPr wrap="square">
            <a:spAutoFit/>
          </a:bodyPr>
          <a:lstStyle/>
          <a:p>
            <a:pPr algn="ctr"/>
            <a:r>
              <a:rPr lang="en-US" sz="3200" dirty="0" smtClean="0">
                <a:latin typeface="+mj-lt"/>
                <a:cs typeface="Times New Roman" pitchFamily="18" charset="0"/>
              </a:rPr>
              <a:t>The Visible and Invisible Crucifixion: Digital Reconstruction and Attribution </a:t>
            </a:r>
            <a:endParaRPr lang="it-IT" sz="3200" dirty="0">
              <a:latin typeface="+mj-lt"/>
              <a:cs typeface="Times New Roman" pitchFamily="18" charset="0"/>
            </a:endParaRPr>
          </a:p>
        </p:txBody>
      </p:sp>
      <p:sp>
        <p:nvSpPr>
          <p:cNvPr id="6" name="Rettangolo 5"/>
          <p:cNvSpPr/>
          <p:nvPr/>
        </p:nvSpPr>
        <p:spPr>
          <a:xfrm>
            <a:off x="500034" y="5643578"/>
            <a:ext cx="8010030" cy="646331"/>
          </a:xfrm>
          <a:prstGeom prst="rect">
            <a:avLst/>
          </a:prstGeom>
        </p:spPr>
        <p:txBody>
          <a:bodyPr wrap="square">
            <a:spAutoFit/>
          </a:bodyPr>
          <a:lstStyle/>
          <a:p>
            <a:pPr algn="ctr"/>
            <a:r>
              <a:rPr lang="it-IT" dirty="0" err="1" smtClean="0">
                <a:latin typeface="Times New Roman" pitchFamily="18" charset="0"/>
                <a:cs typeface="Times New Roman" pitchFamily="18" charset="0"/>
              </a:rPr>
              <a:t>H.Zefarović</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left</a:t>
            </a:r>
            <a:r>
              <a:rPr lang="it-IT"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S.Demetrios</a:t>
            </a:r>
            <a:r>
              <a:rPr lang="it-IT" dirty="0" smtClean="0">
                <a:latin typeface="Times New Roman" pitchFamily="18" charset="0"/>
                <a:cs typeface="Times New Roman" pitchFamily="18" charset="0"/>
              </a:rPr>
              <a:t>, 1740 circa, GMS Novi </a:t>
            </a:r>
            <a:r>
              <a:rPr lang="it-IT" dirty="0" err="1" smtClean="0">
                <a:latin typeface="Times New Roman" pitchFamily="18" charset="0"/>
                <a:cs typeface="Times New Roman" pitchFamily="18" charset="0"/>
              </a:rPr>
              <a:t>sad</a:t>
            </a:r>
            <a:r>
              <a:rPr lang="it-IT" dirty="0" smtClean="0">
                <a:latin typeface="Times New Roman" pitchFamily="18" charset="0"/>
                <a:cs typeface="Times New Roman" pitchFamily="18" charset="0"/>
              </a:rPr>
              <a:t>;  center and right: IDEM, </a:t>
            </a:r>
            <a:r>
              <a:rPr lang="it-IT" dirty="0" err="1" smtClean="0">
                <a:latin typeface="Times New Roman" pitchFamily="18" charset="0"/>
                <a:cs typeface="Times New Roman" pitchFamily="18" charset="0"/>
              </a:rPr>
              <a:t>Illustration</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to</a:t>
            </a:r>
            <a:r>
              <a:rPr lang="it-IT" dirty="0" smtClean="0">
                <a:latin typeface="Times New Roman" pitchFamily="18" charset="0"/>
                <a:cs typeface="Times New Roman" pitchFamily="18" charset="0"/>
              </a:rPr>
              <a:t> the </a:t>
            </a:r>
            <a:r>
              <a:rPr lang="it-IT" i="1" dirty="0" err="1" smtClean="0">
                <a:latin typeface="Times New Roman" pitchFamily="18" charset="0"/>
                <a:cs typeface="Times New Roman" pitchFamily="18" charset="0"/>
              </a:rPr>
              <a:t>Description</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of</a:t>
            </a:r>
            <a:r>
              <a:rPr lang="it-IT" i="1" dirty="0" smtClean="0">
                <a:latin typeface="Times New Roman" pitchFamily="18" charset="0"/>
                <a:cs typeface="Times New Roman" pitchFamily="18" charset="0"/>
              </a:rPr>
              <a:t> the </a:t>
            </a:r>
            <a:r>
              <a:rPr lang="it-IT" i="1" dirty="0" err="1" smtClean="0">
                <a:latin typeface="Times New Roman" pitchFamily="18" charset="0"/>
                <a:cs typeface="Times New Roman" pitchFamily="18" charset="0"/>
              </a:rPr>
              <a:t>Holy</a:t>
            </a:r>
            <a:r>
              <a:rPr lang="it-IT" i="1" dirty="0" smtClean="0">
                <a:latin typeface="Times New Roman" pitchFamily="18" charset="0"/>
                <a:cs typeface="Times New Roman" pitchFamily="18" charset="0"/>
              </a:rPr>
              <a:t> City </a:t>
            </a:r>
            <a:r>
              <a:rPr lang="it-IT" i="1" dirty="0" err="1" smtClean="0">
                <a:latin typeface="Times New Roman" pitchFamily="18" charset="0"/>
                <a:cs typeface="Times New Roman" pitchFamily="18" charset="0"/>
              </a:rPr>
              <a:t>of</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Jerusalem</a:t>
            </a:r>
            <a:r>
              <a:rPr lang="it-IT" dirty="0" smtClean="0">
                <a:latin typeface="Times New Roman" pitchFamily="18" charset="0"/>
                <a:cs typeface="Times New Roman" pitchFamily="18" charset="0"/>
              </a:rPr>
              <a:t>, 1781</a:t>
            </a:r>
            <a:endParaRPr lang="it-IT"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6" cstate="print"/>
          <a:srcRect/>
          <a:stretch>
            <a:fillRect/>
          </a:stretch>
        </p:blipFill>
        <p:spPr bwMode="auto">
          <a:xfrm>
            <a:off x="6072198" y="1916592"/>
            <a:ext cx="2765125" cy="3574562"/>
          </a:xfrm>
          <a:prstGeom prst="rect">
            <a:avLst/>
          </a:prstGeom>
          <a:noFill/>
          <a:ln w="9525">
            <a:noFill/>
            <a:miter lim="800000"/>
            <a:headEnd/>
            <a:tailEnd/>
          </a:ln>
          <a:effectLst/>
        </p:spPr>
      </p:pic>
      <p:pic>
        <p:nvPicPr>
          <p:cNvPr id="7" name="12.m4a">
            <a:hlinkClick r:id="" action="ppaction://media"/>
          </p:cNvPr>
          <p:cNvPicPr>
            <a:picLocks noRot="1" noChangeAspect="1"/>
          </p:cNvPicPr>
          <p:nvPr>
            <a:audioFile r:link="rId1"/>
          </p:nvPr>
        </p:nvPicPr>
        <p:blipFill>
          <a:blip r:embed="rId7" cstate="print"/>
          <a:stretch>
            <a:fillRect/>
          </a:stretch>
        </p:blipFill>
        <p:spPr>
          <a:xfrm>
            <a:off x="4419600" y="3276600"/>
            <a:ext cx="304800" cy="304800"/>
          </a:xfrm>
          <a:prstGeom prst="rect">
            <a:avLst/>
          </a:prstGeom>
        </p:spPr>
      </p:pic>
    </p:spTree>
  </p:cSld>
  <p:clrMapOvr>
    <a:masterClrMapping/>
  </p:clrMapOvr>
  <p:transition advTm="1044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cstate="print"/>
          <a:srcRect r="49288"/>
          <a:stretch>
            <a:fillRect/>
          </a:stretch>
        </p:blipFill>
        <p:spPr bwMode="auto">
          <a:xfrm>
            <a:off x="1259886" y="357167"/>
            <a:ext cx="3312113" cy="2428892"/>
          </a:xfrm>
          <a:prstGeom prst="rect">
            <a:avLst/>
          </a:prstGeom>
          <a:noFill/>
          <a:ln w="9525">
            <a:noFill/>
            <a:miter lim="800000"/>
            <a:headEnd/>
            <a:tailEnd/>
          </a:ln>
          <a:effectLst/>
        </p:spPr>
      </p:pic>
      <p:sp>
        <p:nvSpPr>
          <p:cNvPr id="3" name="Rettangolo 2"/>
          <p:cNvSpPr/>
          <p:nvPr/>
        </p:nvSpPr>
        <p:spPr>
          <a:xfrm>
            <a:off x="285720" y="5643578"/>
            <a:ext cx="8429684" cy="923330"/>
          </a:xfrm>
          <a:prstGeom prst="rect">
            <a:avLst/>
          </a:prstGeom>
        </p:spPr>
        <p:txBody>
          <a:bodyPr wrap="square">
            <a:spAutoFit/>
          </a:bodyPr>
          <a:lstStyle/>
          <a:p>
            <a:pPr algn="ctr"/>
            <a:r>
              <a:rPr lang="it-IT" dirty="0" err="1" smtClean="0"/>
              <a:t>Left</a:t>
            </a:r>
            <a:r>
              <a:rPr lang="it-IT" dirty="0" smtClean="0"/>
              <a:t>: George </a:t>
            </a:r>
            <a:r>
              <a:rPr lang="it-IT" dirty="0" err="1" smtClean="0"/>
              <a:t>of</a:t>
            </a:r>
            <a:r>
              <a:rPr lang="it-IT" dirty="0" smtClean="0"/>
              <a:t> </a:t>
            </a:r>
            <a:r>
              <a:rPr lang="it-IT" dirty="0" err="1" smtClean="0"/>
              <a:t>Šarengrad</a:t>
            </a:r>
            <a:r>
              <a:rPr lang="it-IT" dirty="0" smtClean="0"/>
              <a:t>, </a:t>
            </a:r>
            <a:r>
              <a:rPr lang="it-IT" i="1" dirty="0" smtClean="0"/>
              <a:t>S. George </a:t>
            </a:r>
            <a:r>
              <a:rPr lang="it-IT" i="1" dirty="0" err="1" smtClean="0"/>
              <a:t>killing</a:t>
            </a:r>
            <a:r>
              <a:rPr lang="it-IT" i="1" dirty="0" smtClean="0"/>
              <a:t> the dragon </a:t>
            </a:r>
            <a:r>
              <a:rPr lang="it-IT" dirty="0" smtClean="0"/>
              <a:t>(</a:t>
            </a:r>
            <a:r>
              <a:rPr lang="it-IT" dirty="0" err="1" smtClean="0"/>
              <a:t>close-up</a:t>
            </a:r>
            <a:r>
              <a:rPr lang="it-IT" dirty="0" smtClean="0"/>
              <a:t>) GMS Novi </a:t>
            </a:r>
            <a:r>
              <a:rPr lang="it-IT" dirty="0" err="1" smtClean="0"/>
              <a:t>sad</a:t>
            </a:r>
            <a:r>
              <a:rPr lang="it-IT" dirty="0" smtClean="0"/>
              <a:t> [</a:t>
            </a:r>
            <a:r>
              <a:rPr lang="it-IT" dirty="0" err="1" smtClean="0"/>
              <a:t>n.d.</a:t>
            </a:r>
            <a:r>
              <a:rPr lang="it-IT" dirty="0" smtClean="0"/>
              <a:t>];Right: </a:t>
            </a:r>
            <a:r>
              <a:rPr lang="it-IT" dirty="0" err="1" smtClean="0"/>
              <a:t>Stanoje</a:t>
            </a:r>
            <a:r>
              <a:rPr lang="it-IT" dirty="0" smtClean="0"/>
              <a:t> </a:t>
            </a:r>
            <a:r>
              <a:rPr lang="it-IT" dirty="0" err="1" smtClean="0"/>
              <a:t>Popović</a:t>
            </a:r>
            <a:r>
              <a:rPr lang="it-IT" dirty="0" smtClean="0"/>
              <a:t>, </a:t>
            </a:r>
            <a:r>
              <a:rPr lang="it-IT" i="1" dirty="0" smtClean="0"/>
              <a:t>Gesù Christ </a:t>
            </a:r>
            <a:r>
              <a:rPr lang="it-IT" i="1" dirty="0" err="1" smtClean="0"/>
              <a:t>with</a:t>
            </a:r>
            <a:r>
              <a:rPr lang="it-IT" i="1" dirty="0" smtClean="0"/>
              <a:t> </a:t>
            </a:r>
            <a:r>
              <a:rPr lang="it-IT" i="1" dirty="0" err="1" smtClean="0"/>
              <a:t>apostles</a:t>
            </a:r>
            <a:r>
              <a:rPr lang="it-IT" i="1" dirty="0" smtClean="0"/>
              <a:t> </a:t>
            </a:r>
            <a:r>
              <a:rPr lang="en-US" i="1" dirty="0" smtClean="0"/>
              <a:t>in medallions, </a:t>
            </a:r>
            <a:r>
              <a:rPr lang="it-IT" dirty="0" smtClean="0"/>
              <a:t>1743; </a:t>
            </a:r>
            <a:r>
              <a:rPr lang="it-IT" dirty="0" err="1" smtClean="0"/>
              <a:t>left</a:t>
            </a:r>
            <a:r>
              <a:rPr lang="it-IT" dirty="0" smtClean="0"/>
              <a:t> </a:t>
            </a:r>
            <a:r>
              <a:rPr lang="it-IT" dirty="0" err="1" smtClean="0"/>
              <a:t>below</a:t>
            </a:r>
            <a:r>
              <a:rPr lang="it-IT" dirty="0" smtClean="0"/>
              <a:t>: </a:t>
            </a:r>
            <a:r>
              <a:rPr lang="it-IT" dirty="0" err="1" smtClean="0"/>
              <a:t>detail</a:t>
            </a:r>
            <a:r>
              <a:rPr lang="it-IT" dirty="0" smtClean="0"/>
              <a:t>.</a:t>
            </a:r>
            <a:endParaRPr lang="it-IT" dirty="0"/>
          </a:p>
        </p:txBody>
      </p:sp>
      <p:pic>
        <p:nvPicPr>
          <p:cNvPr id="2050" name="Picture 2"/>
          <p:cNvPicPr>
            <a:picLocks noChangeAspect="1" noChangeArrowheads="1"/>
          </p:cNvPicPr>
          <p:nvPr/>
        </p:nvPicPr>
        <p:blipFill>
          <a:blip r:embed="rId5" cstate="print"/>
          <a:srcRect/>
          <a:stretch>
            <a:fillRect/>
          </a:stretch>
        </p:blipFill>
        <p:spPr bwMode="auto">
          <a:xfrm>
            <a:off x="4786314" y="357165"/>
            <a:ext cx="3429024" cy="5027951"/>
          </a:xfrm>
          <a:prstGeom prst="rect">
            <a:avLst/>
          </a:prstGeom>
          <a:noFill/>
          <a:ln w="9525">
            <a:noFill/>
            <a:miter lim="800000"/>
            <a:headEnd/>
            <a:tailEnd/>
          </a:ln>
          <a:effectLst/>
        </p:spPr>
      </p:pic>
      <p:pic>
        <p:nvPicPr>
          <p:cNvPr id="2051" name="Picture 3"/>
          <p:cNvPicPr>
            <a:picLocks noChangeAspect="1" noChangeArrowheads="1"/>
          </p:cNvPicPr>
          <p:nvPr/>
        </p:nvPicPr>
        <p:blipFill>
          <a:blip r:embed="rId6" cstate="print"/>
          <a:srcRect/>
          <a:stretch>
            <a:fillRect/>
          </a:stretch>
        </p:blipFill>
        <p:spPr bwMode="auto">
          <a:xfrm>
            <a:off x="1214414" y="2786057"/>
            <a:ext cx="3357586" cy="2508965"/>
          </a:xfrm>
          <a:prstGeom prst="rect">
            <a:avLst/>
          </a:prstGeom>
          <a:noFill/>
          <a:ln w="9525">
            <a:noFill/>
            <a:miter lim="800000"/>
            <a:headEnd/>
            <a:tailEnd/>
          </a:ln>
          <a:effectLst/>
        </p:spPr>
      </p:pic>
      <p:pic>
        <p:nvPicPr>
          <p:cNvPr id="6" name="13.m4a">
            <a:hlinkClick r:id="" action="ppaction://media"/>
          </p:cNvPr>
          <p:cNvPicPr>
            <a:picLocks noRot="1" noChangeAspect="1"/>
          </p:cNvPicPr>
          <p:nvPr>
            <a:audioFile r:link="rId1"/>
          </p:nvPr>
        </p:nvPicPr>
        <p:blipFill>
          <a:blip r:embed="rId7" cstate="print"/>
          <a:stretch>
            <a:fillRect/>
          </a:stretch>
        </p:blipFill>
        <p:spPr>
          <a:xfrm>
            <a:off x="4419600" y="3276600"/>
            <a:ext cx="304800" cy="304800"/>
          </a:xfrm>
          <a:prstGeom prst="rect">
            <a:avLst/>
          </a:prstGeom>
        </p:spPr>
      </p:pic>
    </p:spTree>
  </p:cSld>
  <p:clrMapOvr>
    <a:masterClrMapping/>
  </p:clrMapOvr>
  <p:transition advTm="552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cstate="print"/>
          <a:srcRect/>
          <a:stretch>
            <a:fillRect/>
          </a:stretch>
        </p:blipFill>
        <p:spPr bwMode="auto">
          <a:xfrm>
            <a:off x="1500166" y="1428736"/>
            <a:ext cx="5905516" cy="4855170"/>
          </a:xfrm>
          <a:prstGeom prst="rect">
            <a:avLst/>
          </a:prstGeom>
          <a:noFill/>
          <a:ln w="9525">
            <a:noFill/>
            <a:miter lim="800000"/>
            <a:headEnd/>
            <a:tailEnd/>
          </a:ln>
          <a:effectLst/>
        </p:spPr>
      </p:pic>
      <p:sp>
        <p:nvSpPr>
          <p:cNvPr id="2" name="Titolo 1"/>
          <p:cNvSpPr>
            <a:spLocks noGrp="1"/>
          </p:cNvSpPr>
          <p:nvPr>
            <p:ph type="title"/>
          </p:nvPr>
        </p:nvSpPr>
        <p:spPr/>
        <p:txBody>
          <a:bodyPr/>
          <a:lstStyle/>
          <a:p>
            <a:r>
              <a:rPr lang="en-US" dirty="0"/>
              <a:t>Workflow </a:t>
            </a:r>
            <a:r>
              <a:rPr lang="en-US" dirty="0" smtClean="0"/>
              <a:t>diagram</a:t>
            </a:r>
            <a:endParaRPr lang="it-IT" dirty="0"/>
          </a:p>
        </p:txBody>
      </p:sp>
      <p:pic>
        <p:nvPicPr>
          <p:cNvPr id="5" name="2.m4a">
            <a:hlinkClick r:id="" action="ppaction://media"/>
          </p:cNvPr>
          <p:cNvPicPr>
            <a:picLocks noRot="1" noChangeAspect="1"/>
          </p:cNvPicPr>
          <p:nvPr>
            <a:audioFile r:link="rId1"/>
          </p:nvPr>
        </p:nvPicPr>
        <p:blipFill>
          <a:blip r:embed="rId5" cstate="print"/>
          <a:stretch>
            <a:fillRect/>
          </a:stretch>
        </p:blipFill>
        <p:spPr>
          <a:xfrm>
            <a:off x="4419600" y="3276600"/>
            <a:ext cx="304800" cy="304800"/>
          </a:xfrm>
          <a:prstGeom prst="rect">
            <a:avLst/>
          </a:prstGeom>
        </p:spPr>
      </p:pic>
    </p:spTree>
  </p:cSld>
  <p:clrMapOvr>
    <a:masterClrMapping/>
  </p:clrMapOvr>
  <p:transition advTm="700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G:\ICONA ROMA\Radiografia.jpg"/>
          <p:cNvPicPr>
            <a:picLocks noGrp="1"/>
          </p:cNvPicPr>
          <p:nvPr>
            <p:ph idx="1"/>
          </p:nvPr>
        </p:nvPicPr>
        <p:blipFill>
          <a:blip r:embed="rId4" cstate="print"/>
          <a:srcRect l="2834" t="2797" r="1068" b="4895"/>
          <a:stretch>
            <a:fillRect/>
          </a:stretch>
        </p:blipFill>
        <p:spPr bwMode="auto">
          <a:xfrm>
            <a:off x="5214942" y="1785926"/>
            <a:ext cx="2857520" cy="3786214"/>
          </a:xfrm>
          <a:prstGeom prst="rect">
            <a:avLst/>
          </a:prstGeom>
          <a:noFill/>
          <a:ln w="9525">
            <a:noFill/>
            <a:miter lim="800000"/>
            <a:headEnd/>
            <a:tailEnd/>
          </a:ln>
        </p:spPr>
      </p:pic>
      <p:pic>
        <p:nvPicPr>
          <p:cNvPr id="5" name="Segnaposto contenuto 3" descr="G:\ICONA ROMA\FrontDigit.jpg"/>
          <p:cNvPicPr>
            <a:picLocks/>
          </p:cNvPicPr>
          <p:nvPr/>
        </p:nvPicPr>
        <p:blipFill>
          <a:blip r:embed="rId5" cstate="print"/>
          <a:srcRect l="6725" t="4138" r="7435" b="4828"/>
          <a:stretch>
            <a:fillRect/>
          </a:stretch>
        </p:blipFill>
        <p:spPr bwMode="auto">
          <a:xfrm>
            <a:off x="857224" y="1785926"/>
            <a:ext cx="3286148" cy="3857652"/>
          </a:xfrm>
          <a:prstGeom prst="rect">
            <a:avLst/>
          </a:prstGeom>
          <a:noFill/>
          <a:ln w="9525">
            <a:noFill/>
            <a:miter lim="800000"/>
            <a:headEnd/>
            <a:tailEnd/>
          </a:ln>
        </p:spPr>
      </p:pic>
      <p:sp>
        <p:nvSpPr>
          <p:cNvPr id="6" name="Titolo 5"/>
          <p:cNvSpPr>
            <a:spLocks noGrp="1"/>
          </p:cNvSpPr>
          <p:nvPr>
            <p:ph type="title"/>
          </p:nvPr>
        </p:nvSpPr>
        <p:spPr/>
        <p:txBody>
          <a:bodyPr/>
          <a:lstStyle/>
          <a:p>
            <a:r>
              <a:rPr lang="it-IT" dirty="0" err="1" smtClean="0"/>
              <a:t>Digital</a:t>
            </a:r>
            <a:r>
              <a:rPr lang="it-IT" dirty="0" smtClean="0"/>
              <a:t> </a:t>
            </a:r>
            <a:r>
              <a:rPr lang="it-IT" dirty="0" err="1" smtClean="0"/>
              <a:t>Preprocessing</a:t>
            </a:r>
            <a:endParaRPr lang="it-IT" dirty="0"/>
          </a:p>
        </p:txBody>
      </p:sp>
      <p:sp>
        <p:nvSpPr>
          <p:cNvPr id="7" name="Titolo 1"/>
          <p:cNvSpPr txBox="1">
            <a:spLocks/>
          </p:cNvSpPr>
          <p:nvPr/>
        </p:nvSpPr>
        <p:spPr>
          <a:xfrm>
            <a:off x="642910" y="5715016"/>
            <a:ext cx="8229600" cy="442930"/>
          </a:xfrm>
          <a:prstGeom prst="rect">
            <a:avLst/>
          </a:prstGeom>
          <a:ln w="6350" cap="rnd">
            <a:noFill/>
          </a:ln>
        </p:spPr>
        <p:txBody>
          <a:bodyPr vert="horz" rtlCol="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Times New Roman" pitchFamily="18" charset="0"/>
                <a:ea typeface="+mj-ea"/>
                <a:cs typeface="Times New Roman" pitchFamily="18" charset="0"/>
              </a:rPr>
              <a:t>VIS monochrome shadowed (left)  and XR shadowed (right)</a:t>
            </a:r>
            <a:endParaRPr kumimoji="0" lang="it-IT" sz="1800" b="1"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Times New Roman" pitchFamily="18" charset="0"/>
              <a:ea typeface="+mj-ea"/>
              <a:cs typeface="Times New Roman" pitchFamily="18" charset="0"/>
            </a:endParaRPr>
          </a:p>
        </p:txBody>
      </p:sp>
      <p:pic>
        <p:nvPicPr>
          <p:cNvPr id="8" name="3.m4a">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spTree>
  </p:cSld>
  <p:clrMapOvr>
    <a:masterClrMapping/>
  </p:clrMapOvr>
  <p:transition advTm="716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G:\ICONA ROMA\Front.jpg"/>
          <p:cNvPicPr>
            <a:picLocks noGrp="1"/>
          </p:cNvPicPr>
          <p:nvPr>
            <p:ph idx="1"/>
          </p:nvPr>
        </p:nvPicPr>
        <p:blipFill>
          <a:blip r:embed="rId4" cstate="print"/>
          <a:srcRect l="3667" t="3237" r="4152" b="3237"/>
          <a:stretch>
            <a:fillRect/>
          </a:stretch>
        </p:blipFill>
        <p:spPr bwMode="auto">
          <a:xfrm>
            <a:off x="1357290" y="1928802"/>
            <a:ext cx="2928958" cy="3643338"/>
          </a:xfrm>
          <a:prstGeom prst="rect">
            <a:avLst/>
          </a:prstGeom>
          <a:noFill/>
          <a:ln w="9525">
            <a:noFill/>
            <a:miter lim="800000"/>
            <a:headEnd/>
            <a:tailEnd/>
          </a:ln>
        </p:spPr>
      </p:pic>
      <p:sp>
        <p:nvSpPr>
          <p:cNvPr id="2" name="Titolo 1"/>
          <p:cNvSpPr>
            <a:spLocks noGrp="1"/>
          </p:cNvSpPr>
          <p:nvPr>
            <p:ph type="title"/>
          </p:nvPr>
        </p:nvSpPr>
        <p:spPr/>
        <p:txBody>
          <a:bodyPr>
            <a:normAutofit fontScale="90000"/>
          </a:bodyPr>
          <a:lstStyle/>
          <a:p>
            <a:pPr lvl="0" hangingPunct="0"/>
            <a:r>
              <a:rPr lang="it-IT" dirty="0"/>
              <a:t/>
            </a:r>
            <a:br>
              <a:rPr lang="it-IT" dirty="0"/>
            </a:br>
            <a:r>
              <a:rPr lang="en-US" b="1" dirty="0"/>
              <a:t>The Artifact</a:t>
            </a:r>
            <a:endParaRPr lang="it-IT" b="1" dirty="0"/>
          </a:p>
        </p:txBody>
      </p:sp>
      <p:pic>
        <p:nvPicPr>
          <p:cNvPr id="5" name="Immagine 4" descr="C:\Users\Magdelena\AppData\Local\Microsoft\Windows\Temporary Internet Files\Content.Word\Back.jpg"/>
          <p:cNvPicPr/>
          <p:nvPr/>
        </p:nvPicPr>
        <p:blipFill>
          <a:blip r:embed="rId5" cstate="print"/>
          <a:srcRect l="4404" t="3188" r="3390" b="2609"/>
          <a:stretch>
            <a:fillRect/>
          </a:stretch>
        </p:blipFill>
        <p:spPr bwMode="auto">
          <a:xfrm>
            <a:off x="4714876" y="1928802"/>
            <a:ext cx="2928958" cy="3643338"/>
          </a:xfrm>
          <a:prstGeom prst="rect">
            <a:avLst/>
          </a:prstGeom>
          <a:noFill/>
          <a:ln w="9525">
            <a:noFill/>
            <a:miter lim="800000"/>
            <a:headEnd/>
            <a:tailEnd/>
          </a:ln>
        </p:spPr>
      </p:pic>
      <p:pic>
        <p:nvPicPr>
          <p:cNvPr id="6" name="4.m4a">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spTree>
  </p:cSld>
  <p:clrMapOvr>
    <a:masterClrMapping/>
  </p:clrMapOvr>
  <p:transition advTm="816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cstate="print"/>
          <a:srcRect/>
          <a:stretch>
            <a:fillRect/>
          </a:stretch>
        </p:blipFill>
        <p:spPr bwMode="auto">
          <a:xfrm>
            <a:off x="285720" y="571480"/>
            <a:ext cx="4429156" cy="3143272"/>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4714876" y="571480"/>
            <a:ext cx="4214842" cy="3145711"/>
          </a:xfrm>
          <a:prstGeom prst="rect">
            <a:avLst/>
          </a:prstGeom>
          <a:noFill/>
          <a:ln w="9525">
            <a:noFill/>
            <a:miter lim="800000"/>
            <a:headEnd/>
            <a:tailEnd/>
          </a:ln>
          <a:effectLst/>
        </p:spPr>
      </p:pic>
      <p:sp>
        <p:nvSpPr>
          <p:cNvPr id="5" name="Rettangolo 4"/>
          <p:cNvSpPr/>
          <p:nvPr/>
        </p:nvSpPr>
        <p:spPr>
          <a:xfrm>
            <a:off x="285720" y="4143380"/>
            <a:ext cx="8643998" cy="1754326"/>
          </a:xfrm>
          <a:prstGeom prst="rect">
            <a:avLst/>
          </a:prstGeom>
        </p:spPr>
        <p:txBody>
          <a:bodyPr wrap="square">
            <a:spAutoFit/>
          </a:bodyPr>
          <a:lstStyle/>
          <a:p>
            <a:pPr algn="ctr"/>
            <a:r>
              <a:rPr lang="it-IT" b="1" dirty="0" smtClean="0">
                <a:latin typeface="Times New Roman" pitchFamily="18" charset="0"/>
                <a:cs typeface="Times New Roman" pitchFamily="18" charset="0"/>
              </a:rPr>
              <a:t> a) </a:t>
            </a:r>
            <a:r>
              <a:rPr lang="it-IT" b="1" dirty="0" err="1" smtClean="0">
                <a:latin typeface="Times New Roman" pitchFamily="18" charset="0"/>
                <a:cs typeface="Times New Roman" pitchFamily="18" charset="0"/>
              </a:rPr>
              <a:t>Unknown</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painter</a:t>
            </a:r>
            <a:r>
              <a:rPr lang="it-IT" b="1" dirty="0" smtClean="0">
                <a:latin typeface="Times New Roman" pitchFamily="18" charset="0"/>
                <a:cs typeface="Times New Roman" pitchFamily="18" charset="0"/>
              </a:rPr>
              <a:t> , </a:t>
            </a:r>
            <a:r>
              <a:rPr lang="it-IT" b="1" i="1" dirty="0" err="1" smtClean="0">
                <a:latin typeface="Times New Roman" pitchFamily="18" charset="0"/>
                <a:cs typeface="Times New Roman" pitchFamily="18" charset="0"/>
              </a:rPr>
              <a:t>Crucifixion</a:t>
            </a:r>
            <a:r>
              <a:rPr lang="it-IT" b="1" i="1" dirty="0" smtClean="0">
                <a:latin typeface="Times New Roman" pitchFamily="18" charset="0"/>
                <a:cs typeface="Times New Roman" pitchFamily="18" charset="0"/>
              </a:rPr>
              <a:t> </a:t>
            </a:r>
            <a:r>
              <a:rPr lang="it-IT" b="1" dirty="0" smtClean="0">
                <a:latin typeface="Times New Roman" pitchFamily="18" charset="0"/>
                <a:cs typeface="Times New Roman" pitchFamily="18" charset="0"/>
              </a:rPr>
              <a:t>1272-1275, </a:t>
            </a:r>
            <a:r>
              <a:rPr lang="it-IT" b="1" dirty="0" smtClean="0">
                <a:latin typeface="Times New Roman" pitchFamily="18" charset="0"/>
                <a:cs typeface="Times New Roman" pitchFamily="18" charset="0"/>
              </a:rPr>
              <a:t>Napoli, S. Domenico Maggiore; </a:t>
            </a:r>
            <a:br>
              <a:rPr lang="it-IT" b="1" dirty="0" smtClean="0">
                <a:latin typeface="Times New Roman" pitchFamily="18" charset="0"/>
                <a:cs typeface="Times New Roman" pitchFamily="18" charset="0"/>
              </a:rPr>
            </a:br>
            <a:r>
              <a:rPr lang="it-IT" b="1" dirty="0" smtClean="0">
                <a:latin typeface="Times New Roman" pitchFamily="18" charset="0"/>
                <a:cs typeface="Times New Roman" pitchFamily="18" charset="0"/>
              </a:rPr>
              <a:t>b) </a:t>
            </a:r>
            <a:r>
              <a:rPr lang="it-IT" b="1" dirty="0" err="1" smtClean="0">
                <a:latin typeface="Times New Roman" pitchFamily="18" charset="0"/>
                <a:cs typeface="Times New Roman" pitchFamily="18" charset="0"/>
              </a:rPr>
              <a:t>Byzantine</a:t>
            </a:r>
            <a:r>
              <a:rPr lang="it-IT" b="1" dirty="0" smtClean="0">
                <a:latin typeface="Times New Roman" pitchFamily="18" charset="0"/>
                <a:cs typeface="Times New Roman" pitchFamily="18" charset="0"/>
              </a:rPr>
              <a:t> and </a:t>
            </a:r>
            <a:r>
              <a:rPr lang="it-IT" b="1" dirty="0" err="1" smtClean="0">
                <a:latin typeface="Times New Roman" pitchFamily="18" charset="0"/>
                <a:cs typeface="Times New Roman" pitchFamily="18" charset="0"/>
              </a:rPr>
              <a:t>Italian</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Venetian</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masters</a:t>
            </a:r>
            <a:r>
              <a:rPr lang="it-IT" b="1" dirty="0" smtClean="0">
                <a:latin typeface="Times New Roman" pitchFamily="18" charset="0"/>
                <a:cs typeface="Times New Roman" pitchFamily="18" charset="0"/>
              </a:rPr>
              <a:t> (?)</a:t>
            </a:r>
            <a:r>
              <a:rPr lang="it-IT" b="1" i="1" dirty="0" smtClean="0">
                <a:latin typeface="Times New Roman" pitchFamily="18" charset="0"/>
                <a:cs typeface="Times New Roman" pitchFamily="18" charset="0"/>
              </a:rPr>
              <a:t> The </a:t>
            </a:r>
            <a:r>
              <a:rPr lang="it-IT" b="1" i="1" dirty="0" err="1" smtClean="0">
                <a:latin typeface="Times New Roman" pitchFamily="18" charset="0"/>
                <a:cs typeface="Times New Roman" pitchFamily="18" charset="0"/>
              </a:rPr>
              <a:t>Bessarione</a:t>
            </a:r>
            <a:r>
              <a:rPr lang="it-IT" b="1" i="1" dirty="0" smtClean="0">
                <a:latin typeface="Times New Roman" pitchFamily="18" charset="0"/>
                <a:cs typeface="Times New Roman" pitchFamily="18" charset="0"/>
              </a:rPr>
              <a:t> </a:t>
            </a:r>
            <a:r>
              <a:rPr lang="it-IT" b="1" i="1" dirty="0" err="1" smtClean="0">
                <a:latin typeface="Times New Roman" pitchFamily="18" charset="0"/>
                <a:cs typeface="Times New Roman" pitchFamily="18" charset="0"/>
              </a:rPr>
              <a:t>Reliquary</a:t>
            </a:r>
            <a:r>
              <a:rPr lang="it-IT" b="1" i="1" dirty="0" smtClean="0">
                <a:latin typeface="Times New Roman" pitchFamily="18" charset="0"/>
                <a:cs typeface="Times New Roman" pitchFamily="18" charset="0"/>
              </a:rPr>
              <a:t>, </a:t>
            </a:r>
            <a:r>
              <a:rPr lang="it-IT" b="1" i="1" dirty="0" smtClean="0">
                <a:latin typeface="Times New Roman" pitchFamily="18" charset="0"/>
                <a:cs typeface="Times New Roman" pitchFamily="18" charset="0"/>
              </a:rPr>
              <a:t>14th – 18th  </a:t>
            </a:r>
            <a:r>
              <a:rPr lang="it-IT" b="1" i="1" dirty="0" smtClean="0">
                <a:latin typeface="Times New Roman" pitchFamily="18" charset="0"/>
                <a:cs typeface="Times New Roman" pitchFamily="18" charset="0"/>
              </a:rPr>
              <a:t>c. </a:t>
            </a:r>
            <a:br>
              <a:rPr lang="it-IT" b="1" i="1" dirty="0" smtClean="0">
                <a:latin typeface="Times New Roman" pitchFamily="18" charset="0"/>
                <a:cs typeface="Times New Roman" pitchFamily="18" charset="0"/>
              </a:rPr>
            </a:br>
            <a:r>
              <a:rPr lang="it-IT" b="1" dirty="0" smtClean="0">
                <a:latin typeface="Times New Roman" pitchFamily="18" charset="0"/>
                <a:cs typeface="Times New Roman" pitchFamily="18" charset="0"/>
              </a:rPr>
              <a:t>c) </a:t>
            </a:r>
            <a:r>
              <a:rPr lang="it-IT" b="1" dirty="0" err="1" smtClean="0">
                <a:latin typeface="Times New Roman" pitchFamily="18" charset="0"/>
                <a:cs typeface="Times New Roman" pitchFamily="18" charset="0"/>
              </a:rPr>
              <a:t>Bilateral</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icon</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with</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Crist</a:t>
            </a:r>
            <a:r>
              <a:rPr lang="it-IT" b="1" dirty="0" smtClean="0">
                <a:latin typeface="Times New Roman" pitchFamily="18" charset="0"/>
                <a:cs typeface="Times New Roman" pitchFamily="18" charset="0"/>
              </a:rPr>
              <a:t> and the </a:t>
            </a:r>
            <a:r>
              <a:rPr lang="it-IT" b="1" dirty="0" err="1" smtClean="0">
                <a:latin typeface="Times New Roman" pitchFamily="18" charset="0"/>
                <a:cs typeface="Times New Roman" pitchFamily="18" charset="0"/>
              </a:rPr>
              <a:t>Crucifixion</a:t>
            </a:r>
            <a:r>
              <a:rPr lang="it-IT" b="1" dirty="0" smtClean="0">
                <a:latin typeface="Times New Roman" pitchFamily="18" charset="0"/>
                <a:cs typeface="Times New Roman" pitchFamily="18" charset="0"/>
              </a:rPr>
              <a:t>. </a:t>
            </a:r>
            <a:r>
              <a:rPr lang="it-IT" b="1" dirty="0" smtClean="0">
                <a:latin typeface="Times New Roman" pitchFamily="18" charset="0"/>
                <a:cs typeface="Times New Roman" pitchFamily="18" charset="0"/>
              </a:rPr>
              <a:t>S. </a:t>
            </a:r>
            <a:r>
              <a:rPr lang="it-IT" b="1" dirty="0" err="1" smtClean="0">
                <a:latin typeface="Times New Roman" pitchFamily="18" charset="0"/>
                <a:cs typeface="Times New Roman" pitchFamily="18" charset="0"/>
              </a:rPr>
              <a:t>Stefan</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church</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Nessebar</a:t>
            </a:r>
            <a:r>
              <a:rPr lang="it-IT" b="1" dirty="0" smtClean="0">
                <a:latin typeface="Times New Roman" pitchFamily="18" charset="0"/>
                <a:cs typeface="Times New Roman" pitchFamily="18" charset="0"/>
              </a:rPr>
              <a:t>, </a:t>
            </a:r>
            <a:r>
              <a:rPr lang="it-IT" b="1" dirty="0" smtClean="0">
                <a:latin typeface="Times New Roman" pitchFamily="18" charset="0"/>
                <a:cs typeface="Times New Roman" pitchFamily="18" charset="0"/>
              </a:rPr>
              <a:t>14th </a:t>
            </a:r>
            <a:r>
              <a:rPr lang="it-IT" b="1" dirty="0" smtClean="0">
                <a:latin typeface="Times New Roman" pitchFamily="18" charset="0"/>
                <a:cs typeface="Times New Roman" pitchFamily="18" charset="0"/>
              </a:rPr>
              <a:t>c, tempera on </a:t>
            </a:r>
            <a:r>
              <a:rPr lang="it-IT" b="1" dirty="0" err="1" smtClean="0">
                <a:latin typeface="Times New Roman" pitchFamily="18" charset="0"/>
                <a:cs typeface="Times New Roman" pitchFamily="18" charset="0"/>
              </a:rPr>
              <a:t>wood</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gilding</a:t>
            </a:r>
            <a:r>
              <a:rPr lang="it-IT" b="1" dirty="0" smtClean="0">
                <a:latin typeface="Times New Roman" pitchFamily="18" charset="0"/>
                <a:cs typeface="Times New Roman" pitchFamily="18" charset="0"/>
              </a:rPr>
              <a:t>, mm 1438 х 997; d) </a:t>
            </a:r>
            <a:r>
              <a:rPr lang="it-IT" b="1" i="1" dirty="0" err="1" smtClean="0">
                <a:latin typeface="Times New Roman" pitchFamily="18" charset="0"/>
                <a:cs typeface="Times New Roman" pitchFamily="18" charset="0"/>
              </a:rPr>
              <a:t>Crucifixion</a:t>
            </a:r>
            <a:r>
              <a:rPr lang="it-IT" b="1" dirty="0" smtClean="0">
                <a:latin typeface="Times New Roman" pitchFamily="18" charset="0"/>
                <a:cs typeface="Times New Roman" pitchFamily="18" charset="0"/>
              </a:rPr>
              <a:t>, fresco in the Great </a:t>
            </a:r>
            <a:r>
              <a:rPr lang="it-IT" b="1" dirty="0" err="1" smtClean="0">
                <a:latin typeface="Times New Roman" pitchFamily="18" charset="0"/>
                <a:cs typeface="Times New Roman" pitchFamily="18" charset="0"/>
              </a:rPr>
              <a:t>Lavra</a:t>
            </a:r>
            <a:r>
              <a:rPr lang="it-IT" b="1" dirty="0" smtClean="0">
                <a:latin typeface="Times New Roman" pitchFamily="18" charset="0"/>
                <a:cs typeface="Times New Roman" pitchFamily="18" charset="0"/>
              </a:rPr>
              <a:t>,  Athos, 1535. </a:t>
            </a:r>
            <a:endParaRPr lang="it-IT" dirty="0"/>
          </a:p>
        </p:txBody>
      </p:sp>
      <p:pic>
        <p:nvPicPr>
          <p:cNvPr id="6" name="5.m4a">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spTree>
  </p:cSld>
  <p:clrMapOvr>
    <a:masterClrMapping/>
  </p:clrMapOvr>
  <p:transition advTm="337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4" cstate="print"/>
          <a:stretch>
            <a:fillRect/>
          </a:stretch>
        </p:blipFill>
        <p:spPr bwMode="auto">
          <a:xfrm>
            <a:off x="500034" y="1928802"/>
            <a:ext cx="8020050" cy="3752850"/>
          </a:xfrm>
          <a:prstGeom prst="rect">
            <a:avLst/>
          </a:prstGeom>
          <a:noFill/>
          <a:ln w="9525">
            <a:noFill/>
            <a:miter lim="800000"/>
            <a:headEnd/>
            <a:tailEnd/>
          </a:ln>
          <a:effectLst/>
        </p:spPr>
      </p:pic>
      <p:sp>
        <p:nvSpPr>
          <p:cNvPr id="6" name="Titolo 1"/>
          <p:cNvSpPr>
            <a:spLocks noGrp="1"/>
          </p:cNvSpPr>
          <p:nvPr>
            <p:ph type="title"/>
          </p:nvPr>
        </p:nvSpPr>
        <p:spPr>
          <a:xfrm>
            <a:off x="8429652" y="142852"/>
            <a:ext cx="257148" cy="214314"/>
          </a:xfrm>
        </p:spPr>
        <p:txBody>
          <a:bodyPr>
            <a:normAutofit fontScale="90000"/>
          </a:bodyPr>
          <a:lstStyle/>
          <a:p>
            <a:r>
              <a:rPr lang="it-IT" sz="1100" dirty="0" smtClean="0">
                <a:latin typeface="Times New Roman" pitchFamily="18" charset="0"/>
                <a:cs typeface="Times New Roman" pitchFamily="18" charset="0"/>
              </a:rPr>
              <a:t/>
            </a:r>
            <a:br>
              <a:rPr lang="it-IT" sz="1100" dirty="0" smtClean="0">
                <a:latin typeface="Times New Roman" pitchFamily="18" charset="0"/>
                <a:cs typeface="Times New Roman" pitchFamily="18" charset="0"/>
              </a:rPr>
            </a:br>
            <a:r>
              <a:rPr lang="it-IT" sz="1100" dirty="0" smtClean="0">
                <a:latin typeface="Times New Roman" pitchFamily="18" charset="0"/>
                <a:cs typeface="Times New Roman" pitchFamily="18" charset="0"/>
              </a:rPr>
              <a:t/>
            </a:r>
            <a:br>
              <a:rPr lang="it-IT" sz="1100" dirty="0" smtClean="0">
                <a:latin typeface="Times New Roman" pitchFamily="18" charset="0"/>
                <a:cs typeface="Times New Roman" pitchFamily="18" charset="0"/>
              </a:rPr>
            </a:br>
            <a:r>
              <a:rPr lang="it-IT" sz="1100" dirty="0" smtClean="0">
                <a:latin typeface="Times New Roman" pitchFamily="18" charset="0"/>
                <a:cs typeface="Times New Roman" pitchFamily="18" charset="0"/>
              </a:rPr>
              <a:t/>
            </a:r>
            <a:br>
              <a:rPr lang="it-IT" sz="1100" dirty="0" smtClean="0">
                <a:latin typeface="Times New Roman" pitchFamily="18" charset="0"/>
                <a:cs typeface="Times New Roman" pitchFamily="18" charset="0"/>
              </a:rPr>
            </a:br>
            <a:r>
              <a:rPr lang="it-IT" sz="1100" dirty="0" smtClean="0">
                <a:latin typeface="Times New Roman" pitchFamily="18" charset="0"/>
                <a:cs typeface="Times New Roman" pitchFamily="18" charset="0"/>
              </a:rPr>
              <a:t/>
            </a:r>
            <a:br>
              <a:rPr lang="it-IT" sz="1100" dirty="0" smtClean="0">
                <a:latin typeface="Times New Roman" pitchFamily="18" charset="0"/>
                <a:cs typeface="Times New Roman" pitchFamily="18" charset="0"/>
              </a:rPr>
            </a:br>
            <a:r>
              <a:rPr lang="it-IT" sz="1100" dirty="0" smtClean="0">
                <a:latin typeface="Times New Roman" pitchFamily="18" charset="0"/>
                <a:cs typeface="Times New Roman" pitchFamily="18" charset="0"/>
              </a:rPr>
              <a:t/>
            </a:r>
            <a:br>
              <a:rPr lang="it-IT" sz="1100" dirty="0" smtClean="0">
                <a:latin typeface="Times New Roman" pitchFamily="18" charset="0"/>
                <a:cs typeface="Times New Roman" pitchFamily="18" charset="0"/>
              </a:rPr>
            </a:br>
            <a:r>
              <a:rPr lang="it-IT" sz="1100" dirty="0" smtClean="0">
                <a:latin typeface="Times New Roman" pitchFamily="18" charset="0"/>
                <a:cs typeface="Times New Roman" pitchFamily="18" charset="0"/>
              </a:rPr>
              <a:t/>
            </a:r>
            <a:br>
              <a:rPr lang="it-IT" sz="1100" dirty="0" smtClean="0">
                <a:latin typeface="Times New Roman" pitchFamily="18" charset="0"/>
                <a:cs typeface="Times New Roman" pitchFamily="18" charset="0"/>
              </a:rPr>
            </a:br>
            <a:r>
              <a:rPr lang="it-IT" sz="1100" dirty="0" smtClean="0">
                <a:latin typeface="Times New Roman" pitchFamily="18" charset="0"/>
                <a:cs typeface="Times New Roman" pitchFamily="18" charset="0"/>
              </a:rPr>
              <a:t/>
            </a:r>
            <a:br>
              <a:rPr lang="it-IT" sz="1100" dirty="0" smtClean="0">
                <a:latin typeface="Times New Roman" pitchFamily="18" charset="0"/>
                <a:cs typeface="Times New Roman" pitchFamily="18" charset="0"/>
              </a:rPr>
            </a:br>
            <a:r>
              <a:rPr lang="it-IT" sz="1100" dirty="0" smtClean="0">
                <a:latin typeface="Times New Roman" pitchFamily="18" charset="0"/>
                <a:cs typeface="Times New Roman" pitchFamily="18" charset="0"/>
              </a:rPr>
              <a:t/>
            </a:r>
            <a:br>
              <a:rPr lang="it-IT" sz="1100" dirty="0" smtClean="0">
                <a:latin typeface="Times New Roman" pitchFamily="18" charset="0"/>
                <a:cs typeface="Times New Roman" pitchFamily="18" charset="0"/>
              </a:rPr>
            </a:br>
            <a:r>
              <a:rPr lang="it-IT" sz="1100" dirty="0" smtClean="0">
                <a:latin typeface="Times New Roman" pitchFamily="18" charset="0"/>
                <a:cs typeface="Times New Roman" pitchFamily="18" charset="0"/>
              </a:rPr>
              <a:t/>
            </a:r>
            <a:br>
              <a:rPr lang="it-IT" sz="1100" dirty="0" smtClean="0">
                <a:latin typeface="Times New Roman" pitchFamily="18" charset="0"/>
                <a:cs typeface="Times New Roman" pitchFamily="18" charset="0"/>
              </a:rPr>
            </a:br>
            <a:r>
              <a:rPr lang="it-IT" sz="1100" dirty="0" smtClean="0">
                <a:latin typeface="Times New Roman" pitchFamily="18" charset="0"/>
                <a:cs typeface="Times New Roman" pitchFamily="18" charset="0"/>
              </a:rPr>
              <a:t/>
            </a:r>
            <a:br>
              <a:rPr lang="it-IT" sz="1100" dirty="0" smtClean="0">
                <a:latin typeface="Times New Roman" pitchFamily="18" charset="0"/>
                <a:cs typeface="Times New Roman" pitchFamily="18" charset="0"/>
              </a:rPr>
            </a:br>
            <a:r>
              <a:rPr lang="it-IT" sz="1100" dirty="0" smtClean="0">
                <a:latin typeface="Times New Roman" pitchFamily="18" charset="0"/>
                <a:cs typeface="Times New Roman" pitchFamily="18" charset="0"/>
              </a:rPr>
              <a:t/>
            </a:r>
            <a:br>
              <a:rPr lang="it-IT" sz="1100" dirty="0" smtClean="0">
                <a:latin typeface="Times New Roman" pitchFamily="18" charset="0"/>
                <a:cs typeface="Times New Roman" pitchFamily="18" charset="0"/>
              </a:rPr>
            </a:br>
            <a:r>
              <a:rPr lang="it-IT" dirty="0" smtClean="0"/>
              <a:t/>
            </a:r>
            <a:br>
              <a:rPr lang="it-IT" dirty="0" smtClean="0"/>
            </a:br>
            <a:endParaRPr lang="it-IT" dirty="0"/>
          </a:p>
        </p:txBody>
      </p:sp>
      <p:sp>
        <p:nvSpPr>
          <p:cNvPr id="4" name="Rettangolo 3"/>
          <p:cNvSpPr/>
          <p:nvPr/>
        </p:nvSpPr>
        <p:spPr>
          <a:xfrm>
            <a:off x="500034" y="785794"/>
            <a:ext cx="8072494" cy="923330"/>
          </a:xfrm>
          <a:prstGeom prst="rect">
            <a:avLst/>
          </a:prstGeom>
        </p:spPr>
        <p:txBody>
          <a:bodyPr wrap="square">
            <a:spAutoFit/>
          </a:bodyPr>
          <a:lstStyle/>
          <a:p>
            <a:pPr algn="ctr"/>
            <a:r>
              <a:rPr lang="it-IT" b="1" dirty="0" smtClean="0">
                <a:latin typeface="Times New Roman" pitchFamily="18" charset="0"/>
                <a:cs typeface="Times New Roman" pitchFamily="18" charset="0"/>
              </a:rPr>
              <a:t>Fresco in the S. Nicola </a:t>
            </a:r>
            <a:r>
              <a:rPr lang="it-IT" b="1" dirty="0" err="1" smtClean="0">
                <a:latin typeface="Times New Roman" pitchFamily="18" charset="0"/>
                <a:cs typeface="Times New Roman" pitchFamily="18" charset="0"/>
              </a:rPr>
              <a:t>church</a:t>
            </a:r>
            <a:r>
              <a:rPr lang="it-IT" b="1" dirty="0" smtClean="0">
                <a:latin typeface="Times New Roman" pitchFamily="18" charset="0"/>
                <a:cs typeface="Times New Roman" pitchFamily="18" charset="0"/>
              </a:rPr>
              <a:t> at </a:t>
            </a:r>
            <a:r>
              <a:rPr lang="it-IT" b="1" dirty="0" err="1" smtClean="0">
                <a:latin typeface="Times New Roman" pitchFamily="18" charset="0"/>
                <a:cs typeface="Times New Roman" pitchFamily="18" charset="0"/>
              </a:rPr>
              <a:t>Varoscia</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Prilep</a:t>
            </a:r>
            <a:r>
              <a:rPr lang="it-IT" b="1" dirty="0" smtClean="0">
                <a:latin typeface="Times New Roman" pitchFamily="18" charset="0"/>
                <a:cs typeface="Times New Roman" pitchFamily="18" charset="0"/>
              </a:rPr>
              <a:t> (Macedonia), 1298-99; </a:t>
            </a:r>
            <a:r>
              <a:rPr lang="it-IT" b="1" dirty="0" err="1" smtClean="0">
                <a:latin typeface="Times New Roman" pitchFamily="18" charset="0"/>
                <a:cs typeface="Times New Roman" pitchFamily="18" charset="0"/>
              </a:rPr>
              <a:t>Emmanuel</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Lampardos</a:t>
            </a:r>
            <a:r>
              <a:rPr lang="it-IT" b="1" dirty="0" smtClean="0">
                <a:latin typeface="Times New Roman" pitchFamily="18" charset="0"/>
                <a:cs typeface="Times New Roman" pitchFamily="18" charset="0"/>
              </a:rPr>
              <a:t>, </a:t>
            </a:r>
            <a:r>
              <a:rPr lang="it-IT" b="1" i="1" dirty="0" err="1" smtClean="0">
                <a:latin typeface="Times New Roman" pitchFamily="18" charset="0"/>
                <a:cs typeface="Times New Roman" pitchFamily="18" charset="0"/>
              </a:rPr>
              <a:t>Crucifixion</a:t>
            </a:r>
            <a:r>
              <a:rPr lang="it-IT" b="1" i="1" dirty="0" smtClean="0">
                <a:latin typeface="Times New Roman" pitchFamily="18" charset="0"/>
                <a:cs typeface="Times New Roman" pitchFamily="18" charset="0"/>
              </a:rPr>
              <a:t> </a:t>
            </a:r>
            <a:r>
              <a:rPr lang="it-IT" b="1" i="1" dirty="0" err="1" smtClean="0">
                <a:latin typeface="Times New Roman" pitchFamily="18" charset="0"/>
                <a:cs typeface="Times New Roman" pitchFamily="18" charset="0"/>
              </a:rPr>
              <a:t>icon</a:t>
            </a:r>
            <a:r>
              <a:rPr lang="it-IT" b="1" i="1" dirty="0" smtClean="0">
                <a:latin typeface="Times New Roman" pitchFamily="18" charset="0"/>
                <a:cs typeface="Times New Roman" pitchFamily="18" charset="0"/>
              </a:rPr>
              <a:t> </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Hermitage</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of</a:t>
            </a:r>
            <a:r>
              <a:rPr lang="it-IT" b="1" dirty="0" smtClean="0">
                <a:latin typeface="Times New Roman" pitchFamily="18" charset="0"/>
                <a:cs typeface="Times New Roman" pitchFamily="18" charset="0"/>
              </a:rPr>
              <a:t> San Petersburg,  first </a:t>
            </a:r>
            <a:r>
              <a:rPr lang="it-IT" b="1" dirty="0" err="1" smtClean="0">
                <a:latin typeface="Times New Roman" pitchFamily="18" charset="0"/>
                <a:cs typeface="Times New Roman" pitchFamily="18" charset="0"/>
              </a:rPr>
              <a:t>half</a:t>
            </a:r>
            <a:r>
              <a:rPr lang="it-IT" b="1" dirty="0" smtClean="0">
                <a:latin typeface="Times New Roman" pitchFamily="18" charset="0"/>
                <a:cs typeface="Times New Roman" pitchFamily="18" charset="0"/>
              </a:rPr>
              <a:t> </a:t>
            </a:r>
            <a:r>
              <a:rPr lang="it-IT" b="1" dirty="0" err="1" smtClean="0">
                <a:latin typeface="Times New Roman" pitchFamily="18" charset="0"/>
                <a:cs typeface="Times New Roman" pitchFamily="18" charset="0"/>
              </a:rPr>
              <a:t>of</a:t>
            </a:r>
            <a:r>
              <a:rPr lang="it-IT" b="1" dirty="0" smtClean="0">
                <a:latin typeface="Times New Roman" pitchFamily="18" charset="0"/>
                <a:cs typeface="Times New Roman" pitchFamily="18" charset="0"/>
              </a:rPr>
              <a:t> the 17° c. </a:t>
            </a:r>
            <a:endParaRPr lang="it-IT" b="1" dirty="0">
              <a:latin typeface="Times New Roman" pitchFamily="18" charset="0"/>
              <a:cs typeface="Times New Roman" pitchFamily="18" charset="0"/>
            </a:endParaRPr>
          </a:p>
        </p:txBody>
      </p:sp>
      <p:pic>
        <p:nvPicPr>
          <p:cNvPr id="5" name="6.m4a">
            <a:hlinkClick r:id="" action="ppaction://media"/>
          </p:cNvPr>
          <p:cNvPicPr>
            <a:picLocks noRot="1" noChangeAspect="1"/>
          </p:cNvPicPr>
          <p:nvPr>
            <a:audioFile r:link="rId1"/>
          </p:nvPr>
        </p:nvPicPr>
        <p:blipFill>
          <a:blip r:embed="rId5" cstate="print"/>
          <a:stretch>
            <a:fillRect/>
          </a:stretch>
        </p:blipFill>
        <p:spPr>
          <a:xfrm>
            <a:off x="4419600" y="3276600"/>
            <a:ext cx="304800" cy="304800"/>
          </a:xfrm>
          <a:prstGeom prst="rect">
            <a:avLst/>
          </a:prstGeom>
        </p:spPr>
      </p:pic>
    </p:spTree>
  </p:cSld>
  <p:clrMapOvr>
    <a:masterClrMapping/>
  </p:clrMapOvr>
  <p:transition advTm="221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p:cNvPicPr>
          <p:nvPr>
            <p:ph idx="1"/>
          </p:nvPr>
        </p:nvPicPr>
        <p:blipFill>
          <a:blip r:embed="rId4" cstate="print"/>
          <a:stretch>
            <a:fillRect/>
          </a:stretch>
        </p:blipFill>
        <p:spPr bwMode="auto">
          <a:xfrm>
            <a:off x="2658850" y="1524000"/>
            <a:ext cx="3826299" cy="4572000"/>
          </a:xfrm>
          <a:prstGeom prst="rect">
            <a:avLst/>
          </a:prstGeom>
          <a:noFill/>
          <a:ln w="9525">
            <a:noFill/>
            <a:miter lim="800000"/>
            <a:headEnd/>
            <a:tailEnd/>
          </a:ln>
        </p:spPr>
      </p:pic>
      <p:sp>
        <p:nvSpPr>
          <p:cNvPr id="2" name="Titolo 1"/>
          <p:cNvSpPr>
            <a:spLocks noGrp="1"/>
          </p:cNvSpPr>
          <p:nvPr>
            <p:ph type="title"/>
          </p:nvPr>
        </p:nvSpPr>
        <p:spPr/>
        <p:txBody>
          <a:bodyPr>
            <a:normAutofit/>
          </a:bodyPr>
          <a:lstStyle/>
          <a:p>
            <a:r>
              <a:rPr lang="en-US" dirty="0" smtClean="0"/>
              <a:t>Study in Ultra Violet Fluorescence</a:t>
            </a:r>
            <a:endParaRPr lang="it-IT" dirty="0"/>
          </a:p>
        </p:txBody>
      </p:sp>
      <p:pic>
        <p:nvPicPr>
          <p:cNvPr id="5" name="Picture 7" descr="C:\Users\Magdelena\Desktop\10316_800.jpg"/>
          <p:cNvPicPr>
            <a:picLocks noChangeAspect="1" noChangeArrowheads="1"/>
          </p:cNvPicPr>
          <p:nvPr/>
        </p:nvPicPr>
        <p:blipFill>
          <a:blip r:embed="rId5" cstate="print"/>
          <a:srcRect/>
          <a:stretch>
            <a:fillRect/>
          </a:stretch>
        </p:blipFill>
        <p:spPr bwMode="auto">
          <a:xfrm>
            <a:off x="428596" y="2500306"/>
            <a:ext cx="2228706" cy="2000264"/>
          </a:xfrm>
          <a:prstGeom prst="rect">
            <a:avLst/>
          </a:prstGeom>
          <a:noFill/>
        </p:spPr>
      </p:pic>
      <p:pic>
        <p:nvPicPr>
          <p:cNvPr id="1026" name="Picture 2" descr="C:\Users\Magdelena\Desktop\UV fluorescence.jpg"/>
          <p:cNvPicPr>
            <a:picLocks noChangeAspect="1" noChangeArrowheads="1"/>
          </p:cNvPicPr>
          <p:nvPr/>
        </p:nvPicPr>
        <p:blipFill>
          <a:blip r:embed="rId6" cstate="print"/>
          <a:srcRect/>
          <a:stretch>
            <a:fillRect/>
          </a:stretch>
        </p:blipFill>
        <p:spPr bwMode="auto">
          <a:xfrm>
            <a:off x="6514878" y="1563575"/>
            <a:ext cx="2262875" cy="2008302"/>
          </a:xfrm>
          <a:prstGeom prst="rect">
            <a:avLst/>
          </a:prstGeom>
          <a:noFill/>
        </p:spPr>
      </p:pic>
      <p:pic>
        <p:nvPicPr>
          <p:cNvPr id="1027" name="Picture 3" descr="C:\Users\Magdelena\Desktop\UV reflectography.jpg"/>
          <p:cNvPicPr>
            <a:picLocks noChangeAspect="1" noChangeArrowheads="1"/>
          </p:cNvPicPr>
          <p:nvPr/>
        </p:nvPicPr>
        <p:blipFill>
          <a:blip r:embed="rId7" cstate="print"/>
          <a:srcRect/>
          <a:stretch>
            <a:fillRect/>
          </a:stretch>
        </p:blipFill>
        <p:spPr bwMode="auto">
          <a:xfrm>
            <a:off x="6500826" y="3929066"/>
            <a:ext cx="2311522" cy="2143141"/>
          </a:xfrm>
          <a:prstGeom prst="rect">
            <a:avLst/>
          </a:prstGeom>
          <a:noFill/>
        </p:spPr>
      </p:pic>
      <p:pic>
        <p:nvPicPr>
          <p:cNvPr id="7" name="7.m4a">
            <a:hlinkClick r:id="" action="ppaction://media"/>
          </p:cNvPr>
          <p:cNvPicPr>
            <a:picLocks noRot="1" noChangeAspect="1"/>
          </p:cNvPicPr>
          <p:nvPr>
            <a:audioFile r:link="rId1"/>
          </p:nvPr>
        </p:nvPicPr>
        <p:blipFill>
          <a:blip r:embed="rId8" cstate="print"/>
          <a:stretch>
            <a:fillRect/>
          </a:stretch>
        </p:blipFill>
        <p:spPr>
          <a:xfrm>
            <a:off x="4419600" y="3276600"/>
            <a:ext cx="304800" cy="304800"/>
          </a:xfrm>
          <a:prstGeom prst="rect">
            <a:avLst/>
          </a:prstGeom>
        </p:spPr>
      </p:pic>
    </p:spTree>
  </p:cSld>
  <p:clrMapOvr>
    <a:masterClrMapping/>
  </p:clrMapOvr>
  <p:transition advTm="877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p:cNvPicPr>
          <p:nvPr>
            <p:ph idx="1"/>
          </p:nvPr>
        </p:nvPicPr>
        <p:blipFill>
          <a:blip r:embed="rId4" cstate="print"/>
          <a:srcRect/>
          <a:stretch>
            <a:fillRect/>
          </a:stretch>
        </p:blipFill>
        <p:spPr bwMode="auto">
          <a:xfrm>
            <a:off x="2571736" y="1571612"/>
            <a:ext cx="3581400" cy="4257675"/>
          </a:xfrm>
          <a:prstGeom prst="rect">
            <a:avLst/>
          </a:prstGeom>
          <a:noFill/>
          <a:ln w="9525">
            <a:noFill/>
            <a:miter lim="800000"/>
            <a:headEnd/>
            <a:tailEnd/>
          </a:ln>
        </p:spPr>
      </p:pic>
      <p:sp>
        <p:nvSpPr>
          <p:cNvPr id="2" name="Titolo 1"/>
          <p:cNvSpPr>
            <a:spLocks noGrp="1"/>
          </p:cNvSpPr>
          <p:nvPr>
            <p:ph type="title"/>
          </p:nvPr>
        </p:nvSpPr>
        <p:spPr/>
        <p:txBody>
          <a:bodyPr/>
          <a:lstStyle/>
          <a:p>
            <a:r>
              <a:rPr lang="en-US" dirty="0" smtClean="0"/>
              <a:t>Study in the Infra Red Register</a:t>
            </a:r>
            <a:endParaRPr lang="it-IT" dirty="0"/>
          </a:p>
        </p:txBody>
      </p:sp>
      <p:sp>
        <p:nvSpPr>
          <p:cNvPr id="6" name="Rettangolo 5"/>
          <p:cNvSpPr/>
          <p:nvPr/>
        </p:nvSpPr>
        <p:spPr>
          <a:xfrm>
            <a:off x="1643042" y="5929330"/>
            <a:ext cx="2097754" cy="369332"/>
          </a:xfrm>
          <a:prstGeom prst="rect">
            <a:avLst/>
          </a:prstGeom>
        </p:spPr>
        <p:txBody>
          <a:bodyPr wrap="none">
            <a:spAutoFit/>
          </a:bodyPr>
          <a:lstStyle/>
          <a:p>
            <a:r>
              <a:rPr lang="en-US" b="1" dirty="0" err="1" smtClean="0">
                <a:latin typeface="Times New Roman" pitchFamily="18" charset="0"/>
                <a:cs typeface="Times New Roman" pitchFamily="18" charset="0"/>
              </a:rPr>
              <a:t>IRr</a:t>
            </a:r>
            <a:r>
              <a:rPr lang="en-US" b="1" dirty="0" smtClean="0">
                <a:latin typeface="Times New Roman" pitchFamily="18" charset="0"/>
                <a:cs typeface="Times New Roman" pitchFamily="18" charset="0"/>
              </a:rPr>
              <a:t> at 950-1100 nm</a:t>
            </a:r>
            <a:endParaRPr lang="it-IT" b="1" dirty="0">
              <a:latin typeface="Times New Roman" pitchFamily="18" charset="0"/>
              <a:cs typeface="Times New Roman" pitchFamily="18" charset="0"/>
            </a:endParaRPr>
          </a:p>
        </p:txBody>
      </p:sp>
      <p:pic>
        <p:nvPicPr>
          <p:cNvPr id="3074" name="Picture 2" descr="C:\Users\Magdelena\Desktop\IR 850 nm.jpg"/>
          <p:cNvPicPr>
            <a:picLocks noChangeAspect="1" noChangeArrowheads="1"/>
          </p:cNvPicPr>
          <p:nvPr/>
        </p:nvPicPr>
        <p:blipFill>
          <a:blip r:embed="rId5" cstate="print"/>
          <a:srcRect/>
          <a:stretch>
            <a:fillRect/>
          </a:stretch>
        </p:blipFill>
        <p:spPr bwMode="auto">
          <a:xfrm>
            <a:off x="6215074" y="1624298"/>
            <a:ext cx="2286016" cy="1985976"/>
          </a:xfrm>
          <a:prstGeom prst="rect">
            <a:avLst/>
          </a:prstGeom>
          <a:noFill/>
        </p:spPr>
      </p:pic>
      <p:sp>
        <p:nvSpPr>
          <p:cNvPr id="3076" name="AutoShape 4" descr="G:\ICONA ROMA\%D0%9F%D0%B8%D0%B3%D0%BC%D0%B5%D0%BD%D1%82%D1%8B %D0%BC%D0%B0%D1%81%D0%BB%D1%8F%D0%BD%D1%8B%D1%85 %D0%BA%D1%80%D0%B0%D1%81%D0%BE%D0%BA %D0%B2 %D1%83%D0%BB%D1%8C%D1%82%D1%80%D0%B0%D1%84%D0%B8%D0%BE%D0%BB%D0%B5%D1%82%D0%BE%D0%B2%D0%BE%D0%BC %D0%B8 %D0%B8%D0%BD%D1%84%D1%80%D0%B0%D0%BA%D1%80%D0%B0%D1%81%D0%BD%D0%BE%D0%BC %D1%81%D0%B2%D0%B5%D1%82%D0%B5. %D0%98%D0%BD%D1%84%D1%80%D0%B0%D0%BA%D1%80%D0%B0%D1%81%D0%BD%D0%B0%D1%8F %D0%BB%D1%8E%D0%BC%D0%B8%D0%BD%D0%B5%D1%81%D1%86%D0%B5%D0%BD%D1%86%D0%B8%D1%8F. invis_light %E2%80%94 LiveJournal_files\11198_80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078" name="AutoShape 6" descr="G:\ICONA ROMA\%D0%9F%D0%B8%D0%B3%D0%BC%D0%B5%D0%BD%D1%82%D1%8B %D0%BC%D0%B0%D1%81%D0%BB%D1%8F%D0%BD%D1%8B%D1%85 %D0%BA%D1%80%D0%B0%D1%81%D0%BE%D0%BA %D0%B2 %D1%83%D0%BB%D1%8C%D1%82%D1%80%D0%B0%D1%84%D0%B8%D0%BE%D0%BB%D0%B5%D1%82%D0%BE%D0%B2%D0%BE%D0%BC %D0%B8 %D0%B8%D0%BD%D1%84%D1%80%D0%B0%D0%BA%D1%80%D0%B0%D1%81%D0%BD%D0%BE%D0%BC %D1%81%D0%B2%D0%B5%D1%82%D0%B5. %D0%98%D0%BD%D1%84%D1%80%D0%B0%D0%BA%D1%80%D0%B0%D1%81%D0%BD%D0%B0%D1%8F %D0%BB%D1%8E%D0%BC%D0%B8%D0%BD%D0%B5%D1%81%D1%86%D0%B5%D0%BD%D1%86%D0%B8%D1%8F. invis_light %E2%80%94 LiveJournal_files\11198_80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080" name="AutoShape 8" descr="G:\ICONA ROMA\%D0%9F%D0%B8%D0%B3%D0%BC%D0%B5%D0%BD%D1%82%D1%8B %D0%BC%D0%B0%D1%81%D0%BB%D1%8F%D0%BD%D1%8B%D1%85 %D0%BA%D1%80%D0%B0%D1%81%D0%BE%D0%BA %D0%B2 %D1%83%D0%BB%D1%8C%D1%82%D1%80%D0%B0%D1%84%D0%B8%D0%BE%D0%BB%D0%B5%D1%82%D0%BE%D0%B2%D0%BE%D0%BC %D0%B8 %D0%B8%D0%BD%D1%84%D1%80%D0%B0%D0%BA%D1%80%D0%B0%D1%81%D0%BD%D0%BE%D0%BC %D1%81%D0%B2%D0%B5%D1%82%D0%B5. %D0%98%D0%BD%D1%84%D1%80%D0%B0%D0%BA%D1%80%D0%B0%D1%81%D0%BD%D0%B0%D1%8F %D0%BB%D1%8E%D0%BC%D0%B8%D0%BD%D0%B5%D1%81%D1%86%D0%B5%D0%BD%D1%86%D0%B8%D1%8F. invis_light %E2%80%94 LiveJournal_files\11198_80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082" name="AutoShape 10" descr="G:\ICONA ROMA\%D0%9F%D0%B8%D0%B3%D0%BC%D0%B5%D0%BD%D1%82%D1%8B %D0%BC%D0%B0%D1%81%D0%BB%D1%8F%D0%BD%D1%8B%D1%85 %D0%BA%D1%80%D0%B0%D1%81%D0%BE%D0%BA %D0%B2 %D1%83%D0%BB%D1%8C%D1%82%D1%80%D0%B0%D1%84%D0%B8%D0%BE%D0%BB%D0%B5%D1%82%D0%BE%D0%B2%D0%BE%D0%BC %D0%B8 %D0%B8%D0%BD%D1%84%D1%80%D0%B0%D0%BA%D1%80%D0%B0%D1%81%D0%BD%D0%BE%D0%BC %D1%81%D0%B2%D0%B5%D1%82%D0%B5. %D0%98%D0%BD%D1%84%D1%80%D0%B0%D0%BA%D1%80%D0%B0%D1%81%D0%BD%D0%B0%D1%8F %D0%BB%D1%8E%D0%BC%D0%B8%D0%BD%D0%B5%D1%81%D1%86%D0%B5%D0%BD%D1%86%D0%B8%D1%8F. invis_light %E2%80%94 LiveJournal_files\11198_80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084" name="AutoShape 12" descr="G:\ICONA ROMA\%D0%9F%D0%B8%D0%B3%D0%BC%D0%B5%D0%BD%D1%82%D1%8B %D0%BC%D0%B0%D1%81%D0%BB%D1%8F%D0%BD%D1%8B%D1%85 %D0%BA%D1%80%D0%B0%D1%81%D0%BE%D0%BA %D0%B2 %D1%83%D0%BB%D1%8C%D1%82%D1%80%D0%B0%D1%84%D0%B8%D0%BE%D0%BB%D0%B5%D1%82%D0%BE%D0%B2%D0%BE%D0%BC %D0%B8 %D0%B8%D0%BD%D1%84%D1%80%D0%B0%D0%BA%D1%80%D0%B0%D1%81%D0%BD%D0%BE%D0%BC %D1%81%D0%B2%D0%B5%D1%82%D0%B5. %D0%98%D0%BD%D1%84%D1%80%D0%B0%D0%BA%D1%80%D0%B0%D1%81%D0%BD%D0%B0%D1%8F %D0%BB%D1%8E%D0%BC%D0%B8%D0%BD%D0%B5%D1%81%D1%86%D0%B5%D0%BD%D1%86%D0%B8%D1%8F. invis_light %E2%80%94 LiveJournal_files\11198_80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087" name="AutoShape 15" descr="G:\ICONA ROMA\%D0%9F%D0%B8%D0%B3%D0%BC%D0%B5%D0%BD%D1%82%D1%8B %D0%BC%D0%B0%D1%81%D0%BB%D1%8F%D0%BD%D1%8B%D1%85 %D0%BA%D1%80%D0%B0%D1%81%D0%BE%D0%BA %D0%B2 %D1%83%D0%BB%D1%8C%D1%82%D1%80%D0%B0%D1%84%D0%B8%D0%BE%D0%BB%D0%B5%D1%82%D0%BE%D0%B2%D0%BE%D0%BC %D0%B8 %D0%B8%D0%BD%D1%84%D1%80%D0%B0%D0%BA%D1%80%D0%B0%D1%81%D0%BD%D0%BE%D0%BC %D1%81%D0%B2%D0%B5%D1%82%D0%B5. %D0%98%D0%BD%D1%84%D1%80%D0%B0%D0%BA%D1%80%D0%B0%D1%81%D0%BD%D0%B0%D1%8F %D0%BB%D1%8E%D0%BC%D0%B8%D0%BD%D0%B5%D1%81%D1%86%D0%B5%D0%BD%D1%86%D0%B8%D1%8F. invis_light %E2%80%94 LiveJournal_files\12130_80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088" name="Picture 16" descr="C:\Users\Magdelena\Desktop\12130_800.jpg"/>
          <p:cNvPicPr>
            <a:picLocks noChangeAspect="1" noChangeArrowheads="1"/>
          </p:cNvPicPr>
          <p:nvPr/>
        </p:nvPicPr>
        <p:blipFill>
          <a:blip r:embed="rId6" cstate="print"/>
          <a:srcRect/>
          <a:stretch>
            <a:fillRect/>
          </a:stretch>
        </p:blipFill>
        <p:spPr bwMode="auto">
          <a:xfrm>
            <a:off x="6215074" y="3707519"/>
            <a:ext cx="2307815" cy="2074149"/>
          </a:xfrm>
          <a:prstGeom prst="rect">
            <a:avLst/>
          </a:prstGeom>
          <a:noFill/>
        </p:spPr>
      </p:pic>
      <p:pic>
        <p:nvPicPr>
          <p:cNvPr id="19" name="Picture 7" descr="C:\Users\Magdelena\Desktop\10316_800.jpg"/>
          <p:cNvPicPr>
            <a:picLocks noChangeAspect="1" noChangeArrowheads="1"/>
          </p:cNvPicPr>
          <p:nvPr/>
        </p:nvPicPr>
        <p:blipFill>
          <a:blip r:embed="rId7" cstate="print"/>
          <a:srcRect/>
          <a:stretch>
            <a:fillRect/>
          </a:stretch>
        </p:blipFill>
        <p:spPr bwMode="auto">
          <a:xfrm>
            <a:off x="285720" y="2643182"/>
            <a:ext cx="2228706" cy="2000264"/>
          </a:xfrm>
          <a:prstGeom prst="rect">
            <a:avLst/>
          </a:prstGeom>
          <a:noFill/>
        </p:spPr>
      </p:pic>
      <p:pic>
        <p:nvPicPr>
          <p:cNvPr id="14" name="8.m4a">
            <a:hlinkClick r:id="" action="ppaction://media"/>
          </p:cNvPr>
          <p:cNvPicPr>
            <a:picLocks noRot="1" noChangeAspect="1"/>
          </p:cNvPicPr>
          <p:nvPr>
            <a:audioFile r:link="rId1"/>
          </p:nvPr>
        </p:nvPicPr>
        <p:blipFill>
          <a:blip r:embed="rId8" cstate="print"/>
          <a:stretch>
            <a:fillRect/>
          </a:stretch>
        </p:blipFill>
        <p:spPr>
          <a:xfrm>
            <a:off x="4419600" y="3276600"/>
            <a:ext cx="304800" cy="304800"/>
          </a:xfrm>
          <a:prstGeom prst="rect">
            <a:avLst/>
          </a:prstGeom>
        </p:spPr>
      </p:pic>
    </p:spTree>
  </p:cSld>
  <p:clrMapOvr>
    <a:masterClrMapping/>
  </p:clrMapOvr>
  <p:transition advTm="533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pPr algn="ctr"/>
            <a:r>
              <a:rPr lang="en-US" b="1" dirty="0" err="1" smtClean="0">
                <a:latin typeface="Times New Roman" pitchFamily="18" charset="0"/>
                <a:cs typeface="Times New Roman" pitchFamily="18" charset="0"/>
              </a:rPr>
              <a:t>IRr</a:t>
            </a:r>
            <a:r>
              <a:rPr lang="en-US" b="1" dirty="0" smtClean="0">
                <a:latin typeface="Times New Roman" pitchFamily="18" charset="0"/>
                <a:cs typeface="Times New Roman" pitchFamily="18" charset="0"/>
              </a:rPr>
              <a:t> at 1650-1800 nm</a:t>
            </a:r>
            <a:endParaRPr lang="it-IT" b="1" dirty="0">
              <a:latin typeface="Times New Roman" pitchFamily="18" charset="0"/>
              <a:cs typeface="Times New Roman" pitchFamily="18" charset="0"/>
            </a:endParaRPr>
          </a:p>
        </p:txBody>
      </p:sp>
      <p:pic>
        <p:nvPicPr>
          <p:cNvPr id="4" name="Immagine 3" descr="C:\Users\Magdelena\AppData\Local\Microsoft\Windows\Temporary Internet Files\Content.Word\Riflettografia IR (1650-1800 nm).tif"/>
          <p:cNvPicPr/>
          <p:nvPr/>
        </p:nvPicPr>
        <p:blipFill>
          <a:blip r:embed="rId4" cstate="print"/>
          <a:srcRect/>
          <a:stretch>
            <a:fillRect/>
          </a:stretch>
        </p:blipFill>
        <p:spPr bwMode="auto">
          <a:xfrm>
            <a:off x="2714612" y="1785926"/>
            <a:ext cx="3714776" cy="4429156"/>
          </a:xfrm>
          <a:prstGeom prst="rect">
            <a:avLst/>
          </a:prstGeom>
          <a:noFill/>
          <a:ln w="9525">
            <a:noFill/>
            <a:miter lim="800000"/>
            <a:headEnd/>
            <a:tailEnd/>
          </a:ln>
        </p:spPr>
      </p:pic>
      <p:pic>
        <p:nvPicPr>
          <p:cNvPr id="2050" name="Picture 2" descr="C:\Users\Magdelena\Desktop\IR 950 nm.jpg"/>
          <p:cNvPicPr>
            <a:picLocks noGrp="1" noChangeAspect="1" noChangeArrowheads="1"/>
          </p:cNvPicPr>
          <p:nvPr>
            <p:ph idx="1"/>
          </p:nvPr>
        </p:nvPicPr>
        <p:blipFill>
          <a:blip r:embed="rId5" cstate="print"/>
          <a:srcRect/>
          <a:stretch>
            <a:fillRect/>
          </a:stretch>
        </p:blipFill>
        <p:spPr bwMode="auto">
          <a:xfrm>
            <a:off x="6357950" y="1833074"/>
            <a:ext cx="2214578" cy="2026339"/>
          </a:xfrm>
          <a:prstGeom prst="rect">
            <a:avLst/>
          </a:prstGeom>
          <a:noFill/>
        </p:spPr>
      </p:pic>
      <p:pic>
        <p:nvPicPr>
          <p:cNvPr id="2051" name="Picture 3" descr="C:\Users\Magdelena\Desktop\IRl 950 nm.jpg"/>
          <p:cNvPicPr>
            <a:picLocks noChangeAspect="1" noChangeArrowheads="1"/>
          </p:cNvPicPr>
          <p:nvPr/>
        </p:nvPicPr>
        <p:blipFill>
          <a:blip r:embed="rId6" cstate="print"/>
          <a:srcRect/>
          <a:stretch>
            <a:fillRect/>
          </a:stretch>
        </p:blipFill>
        <p:spPr bwMode="auto">
          <a:xfrm>
            <a:off x="6357951" y="4143380"/>
            <a:ext cx="2242627" cy="2066020"/>
          </a:xfrm>
          <a:prstGeom prst="rect">
            <a:avLst/>
          </a:prstGeom>
          <a:noFill/>
        </p:spPr>
      </p:pic>
      <p:pic>
        <p:nvPicPr>
          <p:cNvPr id="7" name="Picture 7" descr="C:\Users\Magdelena\Desktop\10316_800.jpg"/>
          <p:cNvPicPr>
            <a:picLocks noChangeAspect="1" noChangeArrowheads="1"/>
          </p:cNvPicPr>
          <p:nvPr/>
        </p:nvPicPr>
        <p:blipFill>
          <a:blip r:embed="rId7" cstate="print"/>
          <a:srcRect/>
          <a:stretch>
            <a:fillRect/>
          </a:stretch>
        </p:blipFill>
        <p:spPr bwMode="auto">
          <a:xfrm>
            <a:off x="285720" y="2571744"/>
            <a:ext cx="2228706" cy="2000264"/>
          </a:xfrm>
          <a:prstGeom prst="rect">
            <a:avLst/>
          </a:prstGeom>
          <a:noFill/>
        </p:spPr>
      </p:pic>
      <p:pic>
        <p:nvPicPr>
          <p:cNvPr id="8" name="9.m4a">
            <a:hlinkClick r:id="" action="ppaction://media"/>
          </p:cNvPr>
          <p:cNvPicPr>
            <a:picLocks noRot="1" noChangeAspect="1"/>
          </p:cNvPicPr>
          <p:nvPr>
            <a:audioFile r:link="rId1"/>
          </p:nvPr>
        </p:nvPicPr>
        <p:blipFill>
          <a:blip r:embed="rId8" cstate="print"/>
          <a:stretch>
            <a:fillRect/>
          </a:stretch>
        </p:blipFill>
        <p:spPr>
          <a:xfrm>
            <a:off x="4419600" y="3276600"/>
            <a:ext cx="304800" cy="304800"/>
          </a:xfrm>
          <a:prstGeom prst="rect">
            <a:avLst/>
          </a:prstGeom>
        </p:spPr>
      </p:pic>
    </p:spTree>
  </p:cSld>
  <p:clrMapOvr>
    <a:masterClrMapping/>
  </p:clrMapOvr>
  <p:transition advTm="593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rta">
  <a:themeElements>
    <a:clrScheme name="Carta">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rta">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arta">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498</TotalTime>
  <Words>1893</Words>
  <Application>Microsoft Office PowerPoint</Application>
  <PresentationFormat>Presentazione su schermo (4:3)</PresentationFormat>
  <Paragraphs>66</Paragraphs>
  <Slides>13</Slides>
  <Notes>13</Notes>
  <HiddenSlides>0</HiddenSlides>
  <MMClips>13</MMClips>
  <ScaleCrop>false</ScaleCrop>
  <HeadingPairs>
    <vt:vector size="4" baseType="variant">
      <vt:variant>
        <vt:lpstr>Tema</vt:lpstr>
      </vt:variant>
      <vt:variant>
        <vt:i4>1</vt:i4>
      </vt:variant>
      <vt:variant>
        <vt:lpstr>Titoli diapositive</vt:lpstr>
      </vt:variant>
      <vt:variant>
        <vt:i4>13</vt:i4>
      </vt:variant>
    </vt:vector>
  </HeadingPairs>
  <TitlesOfParts>
    <vt:vector size="14" baseType="lpstr">
      <vt:lpstr>Carta</vt:lpstr>
      <vt:lpstr>Digital Imaging Techniques in Archaeometry: the Case of an Ancient Crucifixion Icon</vt:lpstr>
      <vt:lpstr>Workflow diagram</vt:lpstr>
      <vt:lpstr>Digital Preprocessing</vt:lpstr>
      <vt:lpstr> The Artifact</vt:lpstr>
      <vt:lpstr>Diapositiva 5</vt:lpstr>
      <vt:lpstr>            </vt:lpstr>
      <vt:lpstr>Study in Ultra Violet Fluorescence</vt:lpstr>
      <vt:lpstr>Study in the Infra Red Register</vt:lpstr>
      <vt:lpstr>IRr at 1650-1800 nm</vt:lpstr>
      <vt:lpstr>Study in the XR Register</vt:lpstr>
      <vt:lpstr>Close-up of the lower right corner  of the radiography</vt:lpstr>
      <vt:lpstr>Diapositiva 12</vt:lpstr>
      <vt:lpstr>Diapositiva 13</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Imaging Techniques in Archaeometry: the Case of an Ancient Crucifixion Icon</dc:title>
  <dc:creator>Magdelena</dc:creator>
  <cp:lastModifiedBy>Magdelena</cp:lastModifiedBy>
  <cp:revision>82</cp:revision>
  <dcterms:created xsi:type="dcterms:W3CDTF">2022-08-30T14:40:44Z</dcterms:created>
  <dcterms:modified xsi:type="dcterms:W3CDTF">2022-09-12T15:02:56Z</dcterms:modified>
</cp:coreProperties>
</file>